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sldIdLst>
    <p:sldId id="256" r:id="rId2"/>
    <p:sldId id="275" r:id="rId3"/>
    <p:sldId id="272" r:id="rId4"/>
    <p:sldId id="286" r:id="rId5"/>
    <p:sldId id="257" r:id="rId6"/>
    <p:sldId id="339" r:id="rId7"/>
    <p:sldId id="281" r:id="rId8"/>
    <p:sldId id="280" r:id="rId9"/>
    <p:sldId id="340" r:id="rId10"/>
    <p:sldId id="341" r:id="rId11"/>
    <p:sldId id="284" r:id="rId12"/>
    <p:sldId id="285" r:id="rId13"/>
    <p:sldId id="283" r:id="rId14"/>
    <p:sldId id="353" r:id="rId15"/>
    <p:sldId id="354" r:id="rId16"/>
    <p:sldId id="355" r:id="rId17"/>
    <p:sldId id="299" r:id="rId18"/>
    <p:sldId id="343" r:id="rId19"/>
    <p:sldId id="357" r:id="rId20"/>
    <p:sldId id="356" r:id="rId21"/>
    <p:sldId id="361" r:id="rId22"/>
    <p:sldId id="344" r:id="rId23"/>
    <p:sldId id="345" r:id="rId24"/>
    <p:sldId id="346" r:id="rId25"/>
    <p:sldId id="369" r:id="rId26"/>
    <p:sldId id="350" r:id="rId27"/>
    <p:sldId id="351" r:id="rId28"/>
    <p:sldId id="363" r:id="rId29"/>
    <p:sldId id="364" r:id="rId30"/>
    <p:sldId id="365" r:id="rId31"/>
    <p:sldId id="366" r:id="rId32"/>
    <p:sldId id="367" r:id="rId33"/>
    <p:sldId id="359" r:id="rId34"/>
    <p:sldId id="360" r:id="rId35"/>
    <p:sldId id="335" r:id="rId36"/>
    <p:sldId id="336" r:id="rId37"/>
    <p:sldId id="362" r:id="rId38"/>
    <p:sldId id="368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9A732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30" autoAdjust="0"/>
    <p:restoredTop sz="86389" autoAdjust="0"/>
  </p:normalViewPr>
  <p:slideViewPr>
    <p:cSldViewPr>
      <p:cViewPr varScale="1">
        <p:scale>
          <a:sx n="95" d="100"/>
          <a:sy n="95" d="100"/>
        </p:scale>
        <p:origin x="26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3E6A8-F320-45B6-A7F9-9ACA532C2BCF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81138-991A-4AE3-B800-EBD600C30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90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1138-991A-4AE3-B800-EBD600C307C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407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1138-991A-4AE3-B800-EBD600C307C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975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Interesting</a:t>
            </a:r>
            <a:r>
              <a:rPr lang="en-US" baseline="0" dirty="0" smtClean="0"/>
              <a:t> for two reasons: tells how much subsampling can be tolerated; methods achieving positive overlap up to transition are likely robust.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1138-991A-4AE3-B800-EBD600C307C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80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1138-991A-4AE3-B800-EBD600C307C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107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Integral</a:t>
            </a:r>
            <a:r>
              <a:rPr lang="en-US" baseline="0" dirty="0" smtClean="0"/>
              <a:t> operator is compact; </a:t>
            </a:r>
            <a:r>
              <a:rPr lang="en-US" baseline="0" dirty="0" err="1" smtClean="0"/>
              <a:t>beta_k</a:t>
            </a:r>
            <a:r>
              <a:rPr lang="en-US" baseline="0" dirty="0" smtClean="0"/>
              <a:t> is k-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eigenvalue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1138-991A-4AE3-B800-EBD600C307C1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16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1138-991A-4AE3-B800-EBD600C307C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939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1138-991A-4AE3-B800-EBD600C307C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123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1138-991A-4AE3-B800-EBD600C307C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50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1138-991A-4AE3-B800-EBD600C307C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084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1138-991A-4AE3-B800-EBD600C307C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061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</a:t>
            </a:r>
            <a:r>
              <a:rPr lang="en-US" baseline="0" dirty="0" smtClean="0"/>
              <a:t> assumes s=O(n^1/5)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1138-991A-4AE3-B800-EBD600C307C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689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convolutional operator for special</a:t>
            </a:r>
            <a:r>
              <a:rPr lang="en-US" baseline="0" dirty="0" smtClean="0"/>
              <a:t> case previously mentioned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1138-991A-4AE3-B800-EBD600C307C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126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Integral</a:t>
            </a:r>
            <a:r>
              <a:rPr lang="en-US" baseline="0" dirty="0" smtClean="0"/>
              <a:t> operator is compact; </a:t>
            </a:r>
            <a:r>
              <a:rPr lang="en-US" baseline="0" dirty="0" err="1" smtClean="0"/>
              <a:t>beta_k</a:t>
            </a:r>
            <a:r>
              <a:rPr lang="en-US" baseline="0" dirty="0" smtClean="0"/>
              <a:t> is k-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eigenvalue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81138-991A-4AE3-B800-EBD600C307C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16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138A3E2-8F1A-4E9B-8A5D-C77AFB09466E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50F806-6C77-4A9F-9A0B-F12E2D33F8D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A3E2-8F1A-4E9B-8A5D-C77AFB09466E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F806-6C77-4A9F-9A0B-F12E2D33F8D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138A3E2-8F1A-4E9B-8A5D-C77AFB09466E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750F806-6C77-4A9F-9A0B-F12E2D33F8D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A3E2-8F1A-4E9B-8A5D-C77AFB09466E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50F806-6C77-4A9F-9A0B-F12E2D33F8D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A3E2-8F1A-4E9B-8A5D-C77AFB09466E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750F806-6C77-4A9F-9A0B-F12E2D33F8D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138A3E2-8F1A-4E9B-8A5D-C77AFB09466E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50F806-6C77-4A9F-9A0B-F12E2D33F8D2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138A3E2-8F1A-4E9B-8A5D-C77AFB09466E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50F806-6C77-4A9F-9A0B-F12E2D33F8D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A3E2-8F1A-4E9B-8A5D-C77AFB09466E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50F806-6C77-4A9F-9A0B-F12E2D33F8D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A3E2-8F1A-4E9B-8A5D-C77AFB09466E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50F806-6C77-4A9F-9A0B-F12E2D33F8D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A3E2-8F1A-4E9B-8A5D-C77AFB09466E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50F806-6C77-4A9F-9A0B-F12E2D33F8D2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138A3E2-8F1A-4E9B-8A5D-C77AFB09466E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750F806-6C77-4A9F-9A0B-F12E2D33F8D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38A3E2-8F1A-4E9B-8A5D-C77AFB09466E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50F806-6C77-4A9F-9A0B-F12E2D33F8D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0.png"/><Relationship Id="rId5" Type="http://schemas.openxmlformats.org/officeDocument/2006/relationships/image" Target="../media/image240.png"/><Relationship Id="rId10" Type="http://schemas.openxmlformats.org/officeDocument/2006/relationships/image" Target="../media/image380.png"/><Relationship Id="rId4" Type="http://schemas.openxmlformats.org/officeDocument/2006/relationships/image" Target="../media/image350.png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5.wmf"/><Relationship Id="rId5" Type="http://schemas.openxmlformats.org/officeDocument/2006/relationships/image" Target="../media/image20.gi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80.png"/><Relationship Id="rId9" Type="http://schemas.openxmlformats.org/officeDocument/2006/relationships/image" Target="../media/image3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4" Type="http://schemas.openxmlformats.org/officeDocument/2006/relationships/image" Target="../media/image3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52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640960" cy="2870448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Community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in </a:t>
            </a:r>
            <a:br>
              <a:rPr lang="fr-FR" dirty="0" smtClean="0"/>
            </a:br>
            <a:r>
              <a:rPr lang="fr-FR" dirty="0" err="1" smtClean="0"/>
              <a:t>stochastic</a:t>
            </a:r>
            <a:r>
              <a:rPr lang="fr-FR" dirty="0" smtClean="0"/>
              <a:t> block </a:t>
            </a:r>
            <a:r>
              <a:rPr lang="fr-FR" dirty="0" err="1" smtClean="0"/>
              <a:t>models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via </a:t>
            </a:r>
            <a:br>
              <a:rPr lang="fr-FR" dirty="0" smtClean="0"/>
            </a:br>
            <a:r>
              <a:rPr lang="fr-FR" dirty="0" smtClean="0"/>
              <a:t>spectral </a:t>
            </a:r>
            <a:r>
              <a:rPr lang="fr-FR" dirty="0" err="1" smtClean="0"/>
              <a:t>methods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4581128"/>
            <a:ext cx="8352928" cy="1368152"/>
          </a:xfrm>
        </p:spPr>
        <p:txBody>
          <a:bodyPr>
            <a:noAutofit/>
          </a:bodyPr>
          <a:lstStyle/>
          <a:p>
            <a:r>
              <a:rPr lang="en-US" sz="2000" dirty="0" smtClean="0"/>
              <a:t>Laurent Massoulié</a:t>
            </a:r>
            <a:r>
              <a:rPr lang="en-US" sz="2000" dirty="0"/>
              <a:t> </a:t>
            </a:r>
            <a:r>
              <a:rPr lang="en-US" sz="2000" dirty="0" smtClean="0"/>
              <a:t>(MSR-</a:t>
            </a:r>
            <a:r>
              <a:rPr lang="en-US" sz="2000" dirty="0" err="1" smtClean="0"/>
              <a:t>Inria</a:t>
            </a:r>
            <a:r>
              <a:rPr lang="en-US" sz="2000" dirty="0" smtClean="0"/>
              <a:t> Joint Centre, </a:t>
            </a:r>
            <a:r>
              <a:rPr lang="en-US" sz="2000" dirty="0" err="1" smtClean="0"/>
              <a:t>Inria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 based on joint work with:</a:t>
            </a:r>
          </a:p>
          <a:p>
            <a:r>
              <a:rPr lang="en-US" sz="2000" dirty="0" smtClean="0"/>
              <a:t> Dan Tomozei (EPFL), Marc Lelarge (</a:t>
            </a:r>
            <a:r>
              <a:rPr lang="en-US" sz="2000" dirty="0" err="1" smtClean="0"/>
              <a:t>Inria</a:t>
            </a:r>
            <a:r>
              <a:rPr lang="en-US" sz="2000" dirty="0" smtClean="0"/>
              <a:t>), Jiaming Xu (UIUC)</a:t>
            </a:r>
          </a:p>
        </p:txBody>
      </p:sp>
    </p:spTree>
    <p:extLst>
      <p:ext uri="{BB962C8B-B14F-4D97-AF65-F5344CB8AC3E}">
        <p14:creationId xmlns:p14="http://schemas.microsoft.com/office/powerpoint/2010/main" val="33018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Stochastic Block Model 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With labels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With general types</a:t>
            </a:r>
          </a:p>
          <a:p>
            <a:pPr lvl="1"/>
            <a:r>
              <a:rPr lang="en-US" dirty="0" smtClean="0"/>
              <a:t>Performance of Spectral Methods </a:t>
            </a:r>
          </a:p>
          <a:p>
            <a:pPr lvl="2"/>
            <a:r>
              <a:rPr lang="en-US" dirty="0" smtClean="0"/>
              <a:t>“rich signal” case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weak signal case: sparse observations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Phase transition on detectability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 modified spectral method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From Matrix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dirty="0" smtClean="0"/>
                  <a:t> extract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dirty="0" smtClean="0"/>
                  <a:t> normalized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corresponding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dirty="0" smtClean="0"/>
                  <a:t> largest eigenvalues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…≥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𝑅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Form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dirty="0" smtClean="0"/>
                  <a:t>-dimensional node representatives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))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=1…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Group nodes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</a:t>
                </a:r>
                <a:r>
                  <a:rPr lang="en-US" dirty="0" smtClean="0"/>
                  <a:t> according to proximity of spectral representatives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fr-FR" dirty="0" smtClean="0"/>
              </a:p>
              <a:p>
                <a:endParaRPr lang="fr-FR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75" t="-21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9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 for R=2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81" y="1569789"/>
            <a:ext cx="4749419" cy="3456384"/>
          </a:xfrm>
        </p:spPr>
      </p:pic>
      <p:pic>
        <p:nvPicPr>
          <p:cNvPr id="5" name="Picture 4" descr="cluster_sca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8811"/>
            <a:ext cx="4792717" cy="343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156176" y="5229200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SBM with K=4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47595" y="5234759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Netflix dataset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10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 for “logarithmic” signal strength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600200"/>
                <a:ext cx="8370512" cy="44958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Assume </a:t>
                </a:r>
                <a:r>
                  <a:rPr lang="en-US" dirty="0">
                    <a:solidFill>
                      <a:srgbClr val="FF0000"/>
                    </a:solidFill>
                  </a:rPr>
                  <a:t>s=</a:t>
                </a:r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(log(n</a:t>
                </a:r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)) </a:t>
                </a:r>
                <a:r>
                  <a:rPr lang="en-US" dirty="0" smtClean="0">
                    <a:sym typeface="Symbol"/>
                  </a:rPr>
                  <a:t>and</a:t>
                </a:r>
                <a:r>
                  <a:rPr lang="en-US" dirty="0" smtClean="0"/>
                  <a:t> clusters are distinguishable, i.e.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∃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τ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such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that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τ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τ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</a:t>
                </a:r>
                <a:r>
                  <a:rPr lang="en-US" dirty="0" smtClean="0"/>
                  <a:t>Then spectrum of </a:t>
                </a:r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A</a:t>
                </a:r>
                <a:r>
                  <a:rPr lang="en-US" dirty="0"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consists of 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R</a:t>
                </a:r>
                <a:r>
                  <a:rPr lang="en-US" dirty="0" smtClean="0">
                    <a:sym typeface="Symbol"/>
                  </a:rPr>
                  <a:t> eigenvalues </a:t>
                </a:r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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sym typeface="Symbol"/>
                  </a:rPr>
                  <a:t>i</a:t>
                </a:r>
                <a:r>
                  <a:rPr lang="en-US" dirty="0" smtClean="0">
                    <a:sym typeface="Symbol"/>
                  </a:rPr>
                  <a:t> of order </a:t>
                </a:r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(s)</a:t>
                </a:r>
                <a:r>
                  <a:rPr lang="en-US" dirty="0" smtClean="0">
                    <a:sym typeface="Symbol"/>
                  </a:rPr>
                  <a:t> (</a:t>
                </a:r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R</a:t>
                </a:r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  </a:t>
                </a:r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K</a:t>
                </a:r>
                <a:r>
                  <a:rPr lang="en-US" dirty="0" smtClean="0">
                    <a:sym typeface="Symbol"/>
                  </a:rPr>
                  <a:t>) and 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n-R</a:t>
                </a:r>
                <a:r>
                  <a:rPr lang="en-US" dirty="0" smtClean="0">
                    <a:sym typeface="Symbol"/>
                  </a:rPr>
                  <a:t> eigenvalues </a:t>
                </a:r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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sym typeface="Symbol"/>
                  </a:rPr>
                  <a:t>i</a:t>
                </a:r>
                <a:r>
                  <a:rPr lang="en-US" dirty="0" smtClean="0">
                    <a:sym typeface="Symbol"/>
                  </a:rPr>
                  <a:t> of order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𝑠</m:t>
                            </m:r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Node representatives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 based on top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dirty="0" smtClean="0"/>
                  <a:t> </a:t>
                </a:r>
                <a:r>
                  <a:rPr lang="en-US" dirty="0"/>
                  <a:t>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ym typeface="Symbol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/>
                  </a:rPr>
                  <a:t>C</a:t>
                </a:r>
                <a:r>
                  <a:rPr lang="en-US" dirty="0" smtClean="0">
                    <a:sym typeface="Symbol"/>
                  </a:rPr>
                  <a:t>luster according to underlying “blocks” except for negligible fraction of nodes</a:t>
                </a:r>
              </a:p>
              <a:p>
                <a:pPr marL="0" indent="0">
                  <a:buNone/>
                </a:pPr>
                <a:endParaRPr lang="en-US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600200"/>
                <a:ext cx="8370512" cy="4495800"/>
              </a:xfrm>
              <a:blipFill rotWithShape="0">
                <a:blip r:embed="rId3"/>
                <a:stretch>
                  <a:fillRect l="-1384" t="-3256" r="-21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72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arguments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Control spectral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radius of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noise matrix </a:t>
            </a:r>
            <a:endParaRPr lang="en-US" dirty="0">
              <a:solidFill>
                <a:schemeClr val="accent1">
                  <a:lumMod val="50000"/>
                </a:schemeClr>
              </a:solidFill>
              <a:sym typeface="Symbol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+ perturbation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of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matrix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sym typeface="Symbol"/>
              </a:rPr>
              <a:t>eigen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-elements</a:t>
            </a:r>
            <a:endParaRPr lang="fr-FR" dirty="0">
              <a:solidFill>
                <a:schemeClr val="accent1">
                  <a:lumMod val="50000"/>
                </a:schemeClr>
              </a:solidFill>
              <a:sym typeface="Symbol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=                             + random “noise” matrix</a:t>
            </a:r>
            <a:endParaRPr lang="fr-FR" dirty="0"/>
          </a:p>
        </p:txBody>
      </p:sp>
      <p:sp>
        <p:nvSpPr>
          <p:cNvPr id="4" name="Parenthèses 3"/>
          <p:cNvSpPr/>
          <p:nvPr/>
        </p:nvSpPr>
        <p:spPr>
          <a:xfrm>
            <a:off x="1619672" y="2996952"/>
            <a:ext cx="2376264" cy="208823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rganigramme : Processus 4"/>
          <p:cNvSpPr/>
          <p:nvPr/>
        </p:nvSpPr>
        <p:spPr>
          <a:xfrm>
            <a:off x="1763689" y="3068960"/>
            <a:ext cx="648072" cy="5400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Processus 5"/>
          <p:cNvSpPr/>
          <p:nvPr/>
        </p:nvSpPr>
        <p:spPr>
          <a:xfrm>
            <a:off x="1763688" y="4096573"/>
            <a:ext cx="252028" cy="20287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Processus 6"/>
          <p:cNvSpPr/>
          <p:nvPr/>
        </p:nvSpPr>
        <p:spPr>
          <a:xfrm>
            <a:off x="1763688" y="3708766"/>
            <a:ext cx="252028" cy="27003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Processus 7"/>
          <p:cNvSpPr/>
          <p:nvPr/>
        </p:nvSpPr>
        <p:spPr>
          <a:xfrm>
            <a:off x="3341514" y="3077491"/>
            <a:ext cx="504056" cy="27003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Processus 8"/>
          <p:cNvSpPr/>
          <p:nvPr/>
        </p:nvSpPr>
        <p:spPr>
          <a:xfrm>
            <a:off x="2579956" y="3429000"/>
            <a:ext cx="1265615" cy="180020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Processus 9"/>
          <p:cNvSpPr/>
          <p:nvPr/>
        </p:nvSpPr>
        <p:spPr>
          <a:xfrm>
            <a:off x="2579955" y="3708767"/>
            <a:ext cx="1265615" cy="11600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Processus 10"/>
          <p:cNvSpPr/>
          <p:nvPr/>
        </p:nvSpPr>
        <p:spPr>
          <a:xfrm rot="5400000">
            <a:off x="2591544" y="3050722"/>
            <a:ext cx="261500" cy="315035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Processus 11"/>
          <p:cNvSpPr/>
          <p:nvPr/>
        </p:nvSpPr>
        <p:spPr>
          <a:xfrm rot="5400000">
            <a:off x="2974155" y="3107667"/>
            <a:ext cx="270030" cy="20967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Processus 12"/>
          <p:cNvSpPr/>
          <p:nvPr/>
        </p:nvSpPr>
        <p:spPr>
          <a:xfrm rot="5400000">
            <a:off x="1716811" y="4187549"/>
            <a:ext cx="1173732" cy="216169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Processus 13"/>
          <p:cNvSpPr/>
          <p:nvPr/>
        </p:nvSpPr>
        <p:spPr>
          <a:xfrm rot="5400000">
            <a:off x="1646675" y="4495454"/>
            <a:ext cx="504056" cy="27003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611560" y="5661248"/>
            <a:ext cx="3960440" cy="792088"/>
          </a:xfrm>
          <a:prstGeom prst="wedgeRoundRectCallout">
            <a:avLst>
              <a:gd name="adj1" fmla="val 12140"/>
              <a:gd name="adj2" fmla="val -1098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Block matrix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non-zero eigenvalues: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(s)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spectral separation properties </a:t>
            </a:r>
            <a:br>
              <a:rPr lang="en-US" dirty="0" smtClean="0"/>
            </a:br>
            <a:r>
              <a:rPr lang="en-US" dirty="0" smtClean="0"/>
              <a:t>“à la </a:t>
            </a:r>
            <a:r>
              <a:rPr lang="en-US" dirty="0" err="1" smtClean="0"/>
              <a:t>Ramanujan</a:t>
            </a:r>
            <a:r>
              <a:rPr lang="en-US" dirty="0" smtClean="0"/>
              <a:t>”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/>
                  <a:t>-regular graph </a:t>
                </a:r>
                <a:r>
                  <a:rPr lang="en-US" dirty="0" err="1" smtClean="0"/>
                  <a:t>Ramanujan</a:t>
                </a:r>
                <a:r>
                  <a:rPr lang="en-US" dirty="0" smtClean="0"/>
                  <a:t> if </a:t>
                </a:r>
                <a:endParaRPr lang="en-US" b="0" i="0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sym typeface="Symbol"/>
                        </a:rPr>
                        <m:t>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  <a:sym typeface="Symbol"/>
                        </a:rPr>
                        <m:t>:=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max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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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≤2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[Lubotzky-Phillips-Sarnak’88]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[Friedman’08]: random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/>
                  <a:t>-regular graph verifies </a:t>
                </a:r>
                <a:r>
                  <a:rPr lang="en-US" dirty="0" err="1" smtClean="0"/>
                  <a:t>whp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sym typeface="Symbol"/>
                        </a:rPr>
                        <m:t>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FF0000"/>
                          </a:solidFill>
                          <a:latin typeface="Cambria Math"/>
                          <a:sym typeface="Symbol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rad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o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(1)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[Feige-Ofek’05]: for </a:t>
                </a:r>
                <a:r>
                  <a:rPr lang="en-US" dirty="0" err="1" smtClean="0"/>
                  <a:t>Erd</a:t>
                </a:r>
                <a:r>
                  <a:rPr lang="hu-HU" dirty="0" smtClean="0"/>
                  <a:t>ő</a:t>
                </a:r>
                <a:r>
                  <a:rPr lang="en-US" dirty="0" smtClean="0"/>
                  <a:t>s-</a:t>
                </a:r>
                <a:r>
                  <a:rPr lang="en-US" dirty="0" err="1" smtClean="0"/>
                  <a:t>Rényi</a:t>
                </a:r>
                <a:r>
                  <a:rPr lang="en-US" dirty="0" smtClean="0"/>
                  <a:t> graph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  <a:sym typeface="Symbol"/>
                      </a:rPr>
                      <m:t>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log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then 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ra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Also: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ρ</m:t>
                    </m:r>
                    <m:d>
                      <m:dPr>
                        <m:ctrlPr>
                          <a:rPr lang="el-G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ra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72" t="-25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67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spectral separation properties </a:t>
            </a:r>
            <a:br>
              <a:rPr lang="en-US" dirty="0" smtClean="0"/>
            </a:br>
            <a:r>
              <a:rPr lang="en-US" dirty="0" smtClean="0"/>
              <a:t>“à la </a:t>
            </a:r>
            <a:r>
              <a:rPr lang="en-US" dirty="0" err="1" smtClean="0"/>
              <a:t>Ramanujan</a:t>
            </a:r>
            <a:r>
              <a:rPr lang="en-US" dirty="0" smtClean="0"/>
              <a:t>”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Corollary: in SBM with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  <a:sym typeface="Symbol"/>
                      </a:rPr>
                      <m:t>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log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en-US" dirty="0" smtClean="0"/>
                  <a:t> whp</a:t>
                </a:r>
                <a:endParaRPr lang="en-US" i="1" dirty="0" smtClean="0">
                  <a:solidFill>
                    <a:srgbClr val="FF0000"/>
                  </a:solidFill>
                  <a:latin typeface="Cambria Math"/>
                  <a:ea typeface="Cambria Math"/>
                  <a:sym typeface="Symbol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ρ</m:t>
                    </m:r>
                    <m:d>
                      <m:dPr>
                        <m:ctrlP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𝐴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rad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’s leading </a:t>
                </a:r>
                <a:r>
                  <a:rPr lang="en-US" dirty="0" err="1" smtClean="0">
                    <a:sym typeface="Wingdings" pitchFamily="2" charset="2"/>
                  </a:rPr>
                  <a:t>eigen</a:t>
                </a:r>
                <a:r>
                  <a:rPr lang="en-US" dirty="0" smtClean="0">
                    <a:sym typeface="Wingdings" pitchFamily="2" charset="2"/>
                  </a:rPr>
                  <a:t>-elements close to those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FF0000"/>
                        </a:solidFill>
                        <a:sym typeface="Symbol"/>
                      </a:rPr>
                      <m:t></m:t>
                    </m:r>
                    <m:d>
                      <m:dPr>
                        <m:ctrlP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𝐶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spectral separation is lost</a:t>
                </a:r>
                <a:endParaRPr lang="en-US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645" t="-13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52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 for “logarithmic” signal strength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– Labeled SBM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Random projection method: transform categorical labels into numerical data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each label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</a:t>
                </a:r>
                <a:r>
                  <a:rPr lang="en-US" dirty="0" smtClean="0"/>
                  <a:t> generate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W(l)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. uniform on [0,1]</a:t>
                </a:r>
              </a:p>
              <a:p>
                <a:pPr marL="0" indent="0">
                  <a:buNone/>
                </a:pPr>
                <a:r>
                  <a:rPr lang="en-US" dirty="0" smtClean="0"/>
                  <a:t>Perform Spectral clustering on matrix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𝑊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)}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 Under modified distinguishability condition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Same result holds as in unlabeled scenario</a:t>
                </a:r>
              </a:p>
              <a:p>
                <a:pPr marL="6858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1421" t="-1221" b="-25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813801"/>
              </p:ext>
            </p:extLst>
          </p:nvPr>
        </p:nvGraphicFramePr>
        <p:xfrm>
          <a:off x="1111250" y="4508500"/>
          <a:ext cx="68056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3" name="Équation" r:id="rId4" imgW="2768400" imgH="228600" progId="Equation.3">
                  <p:embed/>
                </p:oleObj>
              </mc:Choice>
              <mc:Fallback>
                <p:oleObj name="Équation" r:id="rId4" imgW="2768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1250" y="4508500"/>
                        <a:ext cx="6805613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258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Discrepancy between SBM with small K and Netflix</a:t>
            </a:r>
            <a:endParaRPr lang="fr-F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82" y="2204864"/>
            <a:ext cx="418601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82506" y="1556792"/>
            <a:ext cx="3017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Eigenvalue distributions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1043608" y="5546849"/>
            <a:ext cx="193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SBM with K=4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5733199" y="5517232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Netflix (subset)</a:t>
            </a:r>
            <a:endParaRPr lang="fr-FR" sz="2400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659" y="2204864"/>
            <a:ext cx="425338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6135687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motivates consideration of SBM with general types</a:t>
            </a:r>
            <a:endParaRPr lang="fr-FR" sz="2400" dirty="0"/>
          </a:p>
        </p:txBody>
      </p:sp>
      <p:sp>
        <p:nvSpPr>
          <p:cNvPr id="3" name="Ellipse 2"/>
          <p:cNvSpPr/>
          <p:nvPr/>
        </p:nvSpPr>
        <p:spPr>
          <a:xfrm>
            <a:off x="385982" y="2348880"/>
            <a:ext cx="945658" cy="792088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835697" y="2574635"/>
            <a:ext cx="1656183" cy="566333"/>
          </a:xfrm>
          <a:prstGeom prst="wedgeRoundRectCallout">
            <a:avLst>
              <a:gd name="adj1" fmla="val -81387"/>
              <a:gd name="adj2" fmla="val -330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 outstanding</a:t>
            </a:r>
          </a:p>
          <a:p>
            <a:pPr algn="ctr"/>
            <a:r>
              <a:rPr lang="en-US" dirty="0" smtClean="0"/>
              <a:t>eigenvalues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10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SBM with general types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0912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User types </a:t>
                </a:r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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(u)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from general set (e.g. uniform on [0,1])</a:t>
                </a:r>
              </a:p>
              <a:p>
                <a:r>
                  <a:rPr lang="en-US" dirty="0" smtClean="0"/>
                  <a:t>Edge (</a:t>
                </a:r>
                <a:r>
                  <a:rPr lang="en-US" dirty="0">
                    <a:solidFill>
                      <a:srgbClr val="FF0000"/>
                    </a:solidFill>
                  </a:rPr>
                  <a:t>u-v</a:t>
                </a:r>
                <a:r>
                  <a:rPr lang="en-US" dirty="0" smtClean="0"/>
                  <a:t>) present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for “kernel”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en-US" dirty="0" smtClean="0"/>
                  <a:t>e.g.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365760" lvl="1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Edges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u-v</a:t>
                </a:r>
                <a:r>
                  <a:rPr lang="en-US" dirty="0" smtClean="0"/>
                  <a:t>) labeled by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uv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 L </a:t>
                </a:r>
                <a:r>
                  <a:rPr lang="en-US" dirty="0" smtClean="0">
                    <a:sym typeface="Symbol"/>
                  </a:rPr>
                  <a:t>(finite set)</a:t>
                </a:r>
              </a:p>
              <a:p>
                <a:r>
                  <a:rPr lang="en-US" dirty="0" smtClean="0">
                    <a:sym typeface="Symbol"/>
                  </a:rPr>
                  <a:t> Drawn from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)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Form matrix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𝑊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)}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from random projections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𝑊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 smtClean="0">
                    <a:sym typeface="Wingdings" pitchFamily="2" charset="2"/>
                  </a:rPr>
                  <a:t> of labels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09120"/>
              </a:xfrm>
              <a:blipFill rotWithShape="0">
                <a:blip r:embed="rId3"/>
                <a:stretch>
                  <a:fillRect l="-823" t="-20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avec flèche 4"/>
          <p:cNvCxnSpPr/>
          <p:nvPr/>
        </p:nvCxnSpPr>
        <p:spPr>
          <a:xfrm>
            <a:off x="4775974" y="3563724"/>
            <a:ext cx="2808312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6072118" y="2483604"/>
            <a:ext cx="0" cy="108012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5208022" y="3563724"/>
            <a:ext cx="0" cy="152400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6936214" y="3563724"/>
            <a:ext cx="0" cy="152400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>
            <a:off x="5208022" y="3131676"/>
            <a:ext cx="432048" cy="432048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H="1">
            <a:off x="6072118" y="3131676"/>
            <a:ext cx="432048" cy="432048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5648454" y="3131676"/>
            <a:ext cx="423664" cy="432048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6504166" y="3131676"/>
            <a:ext cx="423664" cy="432048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107806" y="356372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fr-FR" dirty="0"/>
          </a:p>
        </p:txBody>
      </p:sp>
      <p:sp>
        <p:nvSpPr>
          <p:cNvPr id="61" name="ZoneTexte 60"/>
          <p:cNvSpPr txBox="1"/>
          <p:nvPr/>
        </p:nvSpPr>
        <p:spPr>
          <a:xfrm>
            <a:off x="6504166" y="355443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r>
              <a:rPr lang="en-US" dirty="0" smtClean="0"/>
              <a:t>1</a:t>
            </a:r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6122076" y="2483604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7368262" y="32036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fr-FR" dirty="0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360107"/>
              </p:ext>
            </p:extLst>
          </p:nvPr>
        </p:nvGraphicFramePr>
        <p:xfrm>
          <a:off x="2322839" y="2321183"/>
          <a:ext cx="1889121" cy="498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6" name="Équation" r:id="rId4" imgW="914400" imgH="241200" progId="Equation.3">
                  <p:embed/>
                </p:oleObj>
              </mc:Choice>
              <mc:Fallback>
                <p:oleObj name="Équation" r:id="rId4" imgW="9144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22839" y="2321183"/>
                        <a:ext cx="1889121" cy="498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040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1" grpId="0"/>
      <p:bldP spid="62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Detection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179512" y="6662564"/>
            <a:ext cx="481012" cy="150812"/>
          </a:xfrm>
        </p:spPr>
        <p:txBody>
          <a:bodyPr/>
          <a:lstStyle/>
          <a:p>
            <a:fld id="{2BB8CC26-D778-4D5C-8E4A-1A81149FB11B}" type="slidenum">
              <a:rPr lang="en-US"/>
              <a:pPr/>
              <a:t>2</a:t>
            </a:fld>
            <a:endParaRPr lang="en-US"/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279524" y="4368626"/>
            <a:ext cx="8610600" cy="2362200"/>
          </a:xfrm>
          <a:prstGeom prst="parallelogram">
            <a:avLst>
              <a:gd name="adj" fmla="val 91129"/>
            </a:avLst>
          </a:prstGeom>
          <a:solidFill>
            <a:schemeClr val="accent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pic>
        <p:nvPicPr>
          <p:cNvPr id="6" name="Picture 4" descr="MCj043487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124" y="6337126"/>
            <a:ext cx="468313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Cj043633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62" y="6083126"/>
            <a:ext cx="40163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MCj043488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962" y="5365576"/>
            <a:ext cx="46831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Cj0434877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24" y="5054426"/>
            <a:ext cx="446088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MCj043488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49" y="5829126"/>
            <a:ext cx="40163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MCj0433953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24" y="4346401"/>
            <a:ext cx="40163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MCj0433953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87" y="6338714"/>
            <a:ext cx="398462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MCj043488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62" y="4803601"/>
            <a:ext cx="46831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MCj043488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12" y="6391101"/>
            <a:ext cx="40163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MCj0434885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37" y="5675139"/>
            <a:ext cx="4000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MCj0433953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74" y="4500389"/>
            <a:ext cx="40163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AutoShape 16"/>
          <p:cNvCxnSpPr>
            <a:cxnSpLocks noChangeShapeType="1"/>
            <a:stCxn id="15" idx="3"/>
            <a:endCxn id="9" idx="1"/>
          </p:cNvCxnSpPr>
          <p:nvPr/>
        </p:nvCxnSpPr>
        <p:spPr bwMode="auto">
          <a:xfrm flipV="1">
            <a:off x="4792787" y="5222701"/>
            <a:ext cx="1582737" cy="604838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7"/>
          <p:cNvCxnSpPr>
            <a:cxnSpLocks noChangeShapeType="1"/>
            <a:stCxn id="9" idx="2"/>
            <a:endCxn id="6" idx="0"/>
          </p:cNvCxnSpPr>
          <p:nvPr/>
        </p:nvCxnSpPr>
        <p:spPr bwMode="auto">
          <a:xfrm flipH="1">
            <a:off x="6458074" y="5390976"/>
            <a:ext cx="141288" cy="946150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8"/>
          <p:cNvCxnSpPr>
            <a:cxnSpLocks noChangeShapeType="1"/>
            <a:stCxn id="9" idx="1"/>
            <a:endCxn id="13" idx="3"/>
          </p:cNvCxnSpPr>
          <p:nvPr/>
        </p:nvCxnSpPr>
        <p:spPr bwMode="auto">
          <a:xfrm flipH="1" flipV="1">
            <a:off x="4934074" y="4981401"/>
            <a:ext cx="1441450" cy="241300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19"/>
          <p:cNvCxnSpPr>
            <a:cxnSpLocks noChangeShapeType="1"/>
            <a:stCxn id="15" idx="1"/>
            <a:endCxn id="8" idx="3"/>
          </p:cNvCxnSpPr>
          <p:nvPr/>
        </p:nvCxnSpPr>
        <p:spPr bwMode="auto">
          <a:xfrm flipH="1" flipV="1">
            <a:off x="3486274" y="5543376"/>
            <a:ext cx="906463" cy="284163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20"/>
          <p:cNvCxnSpPr>
            <a:cxnSpLocks noChangeShapeType="1"/>
            <a:stCxn id="11" idx="2"/>
            <a:endCxn id="13" idx="1"/>
          </p:cNvCxnSpPr>
          <p:nvPr/>
        </p:nvCxnSpPr>
        <p:spPr bwMode="auto">
          <a:xfrm>
            <a:off x="4087937" y="4651201"/>
            <a:ext cx="377825" cy="330200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21"/>
          <p:cNvCxnSpPr>
            <a:cxnSpLocks noChangeShapeType="1"/>
            <a:stCxn id="16" idx="3"/>
            <a:endCxn id="11" idx="1"/>
          </p:cNvCxnSpPr>
          <p:nvPr/>
        </p:nvCxnSpPr>
        <p:spPr bwMode="auto">
          <a:xfrm flipV="1">
            <a:off x="2694112" y="4498801"/>
            <a:ext cx="1192212" cy="153988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22"/>
          <p:cNvCxnSpPr>
            <a:cxnSpLocks noChangeShapeType="1"/>
            <a:stCxn id="16" idx="2"/>
            <a:endCxn id="8" idx="0"/>
          </p:cNvCxnSpPr>
          <p:nvPr/>
        </p:nvCxnSpPr>
        <p:spPr bwMode="auto">
          <a:xfrm>
            <a:off x="2494087" y="4805189"/>
            <a:ext cx="758825" cy="560387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23"/>
          <p:cNvCxnSpPr>
            <a:cxnSpLocks noChangeShapeType="1"/>
            <a:stCxn id="14" idx="3"/>
            <a:endCxn id="6" idx="1"/>
          </p:cNvCxnSpPr>
          <p:nvPr/>
        </p:nvCxnSpPr>
        <p:spPr bwMode="auto">
          <a:xfrm>
            <a:off x="5229349" y="6543501"/>
            <a:ext cx="993775" cy="28575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24"/>
          <p:cNvCxnSpPr>
            <a:cxnSpLocks noChangeShapeType="1"/>
            <a:stCxn id="15" idx="2"/>
            <a:endCxn id="14" idx="0"/>
          </p:cNvCxnSpPr>
          <p:nvPr/>
        </p:nvCxnSpPr>
        <p:spPr bwMode="auto">
          <a:xfrm>
            <a:off x="4592762" y="5979939"/>
            <a:ext cx="436562" cy="411162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25"/>
          <p:cNvCxnSpPr>
            <a:cxnSpLocks noChangeShapeType="1"/>
            <a:stCxn id="8" idx="2"/>
            <a:endCxn id="7" idx="1"/>
          </p:cNvCxnSpPr>
          <p:nvPr/>
        </p:nvCxnSpPr>
        <p:spPr bwMode="auto">
          <a:xfrm>
            <a:off x="3252912" y="5721176"/>
            <a:ext cx="488950" cy="514350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26"/>
          <p:cNvCxnSpPr>
            <a:cxnSpLocks noChangeShapeType="1"/>
            <a:stCxn id="10" idx="3"/>
            <a:endCxn id="8" idx="1"/>
          </p:cNvCxnSpPr>
          <p:nvPr/>
        </p:nvCxnSpPr>
        <p:spPr bwMode="auto">
          <a:xfrm flipV="1">
            <a:off x="2405187" y="5543376"/>
            <a:ext cx="612775" cy="438150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27"/>
          <p:cNvCxnSpPr>
            <a:cxnSpLocks noChangeShapeType="1"/>
            <a:stCxn id="12" idx="3"/>
            <a:endCxn id="7" idx="2"/>
          </p:cNvCxnSpPr>
          <p:nvPr/>
        </p:nvCxnSpPr>
        <p:spPr bwMode="auto">
          <a:xfrm flipV="1">
            <a:off x="2981449" y="6387926"/>
            <a:ext cx="962025" cy="104775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28"/>
          <p:cNvCxnSpPr>
            <a:cxnSpLocks noChangeShapeType="1"/>
            <a:stCxn id="10" idx="2"/>
            <a:endCxn id="12" idx="0"/>
          </p:cNvCxnSpPr>
          <p:nvPr/>
        </p:nvCxnSpPr>
        <p:spPr bwMode="auto">
          <a:xfrm>
            <a:off x="2205162" y="6133926"/>
            <a:ext cx="577850" cy="204788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29"/>
          <p:cNvCxnSpPr>
            <a:cxnSpLocks noChangeShapeType="1"/>
            <a:stCxn id="13" idx="2"/>
            <a:endCxn id="15" idx="0"/>
          </p:cNvCxnSpPr>
          <p:nvPr/>
        </p:nvCxnSpPr>
        <p:spPr bwMode="auto">
          <a:xfrm flipH="1">
            <a:off x="4592762" y="5159201"/>
            <a:ext cx="107950" cy="515938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431924" y="2387426"/>
            <a:ext cx="8610600" cy="1752600"/>
          </a:xfrm>
          <a:prstGeom prst="parallelogram">
            <a:avLst>
              <a:gd name="adj" fmla="val 91129"/>
            </a:avLst>
          </a:prstGeom>
          <a:solidFill>
            <a:schemeClr val="accent2">
              <a:alpha val="53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/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1498724" y="3530426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33" name="Oval 34"/>
          <p:cNvSpPr>
            <a:spLocks noChangeArrowheads="1"/>
          </p:cNvSpPr>
          <p:nvPr/>
        </p:nvSpPr>
        <p:spPr bwMode="auto">
          <a:xfrm>
            <a:off x="4470524" y="3225626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34" name="Oval 35"/>
          <p:cNvSpPr>
            <a:spLocks noChangeArrowheads="1"/>
          </p:cNvSpPr>
          <p:nvPr/>
        </p:nvSpPr>
        <p:spPr bwMode="auto">
          <a:xfrm>
            <a:off x="2946524" y="2844626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38" name="Oval 39"/>
          <p:cNvSpPr>
            <a:spLocks noChangeArrowheads="1"/>
          </p:cNvSpPr>
          <p:nvPr/>
        </p:nvSpPr>
        <p:spPr bwMode="auto">
          <a:xfrm>
            <a:off x="4775324" y="2620144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39" name="Oval 40"/>
          <p:cNvSpPr>
            <a:spLocks noChangeArrowheads="1"/>
          </p:cNvSpPr>
          <p:nvPr/>
        </p:nvSpPr>
        <p:spPr bwMode="auto">
          <a:xfrm>
            <a:off x="5003924" y="2772544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40" name="Oval 41"/>
          <p:cNvSpPr>
            <a:spLocks noChangeArrowheads="1"/>
          </p:cNvSpPr>
          <p:nvPr/>
        </p:nvSpPr>
        <p:spPr bwMode="auto">
          <a:xfrm>
            <a:off x="2870324" y="2616026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41" name="Oval 42"/>
          <p:cNvSpPr>
            <a:spLocks noChangeArrowheads="1"/>
          </p:cNvSpPr>
          <p:nvPr/>
        </p:nvSpPr>
        <p:spPr bwMode="auto">
          <a:xfrm>
            <a:off x="3022724" y="2768426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42" name="Oval 43"/>
          <p:cNvSpPr>
            <a:spLocks noChangeArrowheads="1"/>
          </p:cNvSpPr>
          <p:nvPr/>
        </p:nvSpPr>
        <p:spPr bwMode="auto">
          <a:xfrm>
            <a:off x="4394324" y="3149426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43" name="Oval 44"/>
          <p:cNvSpPr>
            <a:spLocks noChangeArrowheads="1"/>
          </p:cNvSpPr>
          <p:nvPr/>
        </p:nvSpPr>
        <p:spPr bwMode="auto">
          <a:xfrm>
            <a:off x="4699124" y="3378026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44" name="Oval 45"/>
          <p:cNvSpPr>
            <a:spLocks noChangeArrowheads="1"/>
          </p:cNvSpPr>
          <p:nvPr/>
        </p:nvSpPr>
        <p:spPr bwMode="auto">
          <a:xfrm>
            <a:off x="4394324" y="3454226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45" name="Oval 46"/>
          <p:cNvSpPr>
            <a:spLocks noChangeArrowheads="1"/>
          </p:cNvSpPr>
          <p:nvPr/>
        </p:nvSpPr>
        <p:spPr bwMode="auto">
          <a:xfrm>
            <a:off x="4089524" y="3225626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 flipH="1" flipV="1">
            <a:off x="5156324" y="2924944"/>
            <a:ext cx="1447800" cy="2281882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 flipH="1" flipV="1">
            <a:off x="4851524" y="2844626"/>
            <a:ext cx="1447800" cy="35052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48" name="Line 49"/>
          <p:cNvSpPr>
            <a:spLocks noChangeShapeType="1"/>
          </p:cNvSpPr>
          <p:nvPr/>
        </p:nvSpPr>
        <p:spPr bwMode="auto">
          <a:xfrm flipV="1">
            <a:off x="4699124" y="3606626"/>
            <a:ext cx="76200" cy="11430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49" name="Line 50"/>
          <p:cNvSpPr>
            <a:spLocks noChangeShapeType="1"/>
          </p:cNvSpPr>
          <p:nvPr/>
        </p:nvSpPr>
        <p:spPr bwMode="auto">
          <a:xfrm flipH="1" flipV="1">
            <a:off x="4165724" y="3454226"/>
            <a:ext cx="914400" cy="29718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50" name="Line 51"/>
          <p:cNvSpPr>
            <a:spLocks noChangeShapeType="1"/>
          </p:cNvSpPr>
          <p:nvPr/>
        </p:nvSpPr>
        <p:spPr bwMode="auto">
          <a:xfrm flipH="1" flipV="1">
            <a:off x="3175124" y="2997026"/>
            <a:ext cx="914400" cy="14478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51" name="Line 52"/>
          <p:cNvSpPr>
            <a:spLocks noChangeShapeType="1"/>
          </p:cNvSpPr>
          <p:nvPr/>
        </p:nvSpPr>
        <p:spPr bwMode="auto">
          <a:xfrm flipV="1">
            <a:off x="2870324" y="3073226"/>
            <a:ext cx="152400" cy="32766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52" name="Line 53"/>
          <p:cNvSpPr>
            <a:spLocks noChangeShapeType="1"/>
          </p:cNvSpPr>
          <p:nvPr/>
        </p:nvSpPr>
        <p:spPr bwMode="auto">
          <a:xfrm flipV="1">
            <a:off x="2260724" y="3301826"/>
            <a:ext cx="2133600" cy="24384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53" name="Line 54"/>
          <p:cNvSpPr>
            <a:spLocks noChangeShapeType="1"/>
          </p:cNvSpPr>
          <p:nvPr/>
        </p:nvSpPr>
        <p:spPr bwMode="auto">
          <a:xfrm flipV="1">
            <a:off x="4470524" y="3606626"/>
            <a:ext cx="0" cy="20574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54" name="Line 55"/>
          <p:cNvSpPr>
            <a:spLocks noChangeShapeType="1"/>
          </p:cNvSpPr>
          <p:nvPr/>
        </p:nvSpPr>
        <p:spPr bwMode="auto">
          <a:xfrm flipV="1">
            <a:off x="2565524" y="2768426"/>
            <a:ext cx="304800" cy="17526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55" name="Line 56"/>
          <p:cNvSpPr>
            <a:spLocks noChangeShapeType="1"/>
          </p:cNvSpPr>
          <p:nvPr/>
        </p:nvSpPr>
        <p:spPr bwMode="auto">
          <a:xfrm flipV="1">
            <a:off x="3403724" y="3301826"/>
            <a:ext cx="1143000" cy="21336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56" name="Line 57"/>
          <p:cNvSpPr>
            <a:spLocks noChangeShapeType="1"/>
          </p:cNvSpPr>
          <p:nvPr/>
        </p:nvSpPr>
        <p:spPr bwMode="auto">
          <a:xfrm flipH="1" flipV="1">
            <a:off x="1651124" y="3682826"/>
            <a:ext cx="2209800" cy="23622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0" tIns="108000" rIns="108000" bIns="108000" anchor="ctr"/>
          <a:lstStyle/>
          <a:p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109421" y="2387426"/>
            <a:ext cx="1465503" cy="457200"/>
          </a:xfrm>
          <a:prstGeom prst="wedgeRectCallout">
            <a:avLst>
              <a:gd name="adj1" fmla="val 69450"/>
              <a:gd name="adj2" fmla="val 41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Profile space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48992" y="1412776"/>
            <a:ext cx="8793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Identification of groups of similar objects within overall population</a:t>
            </a:r>
          </a:p>
          <a:p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Closely related objectives: clustering and embedding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684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 smtClean="0"/>
                  <a:t>SBM with general types:</a:t>
                </a:r>
                <a:br>
                  <a:rPr lang="en-US" sz="3200" dirty="0" smtClean="0"/>
                </a:br>
                <a:r>
                  <a:rPr lang="en-US" sz="3200" dirty="0" smtClean="0"/>
                  <a:t>Spectral properties for logarithmic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𝑠</m:t>
                    </m:r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45" t="-12346" b="-240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Define kernel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≔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𝑊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𝑥𝑦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𝑥𝑦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and integral operator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𝑇𝑓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≔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𝑑𝑦</m:t>
                            </m:r>
                          </m:e>
                        </m:d>
                      </m:e>
                    </m:nary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spectrum of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𝑊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)}</m:t>
                    </m:r>
                    <m:r>
                      <a:rPr lang="en-US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spectrum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>
                  <a:buFont typeface="Wingdings" pitchFamily="2" charset="2"/>
                  <a:buChar char="q"/>
                </a:pPr>
                <a:r>
                  <a:rPr lang="en-US" dirty="0" smtClean="0">
                    <a:sym typeface="Wingdings" pitchFamily="2" charset="2"/>
                  </a:rPr>
                  <a:t>Eigenvalue convergence: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−1</m:t>
                        </m:r>
                      </m:sup>
                    </m:sSup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</m:e>
                      <m:sub/>
                      <m:sup>
                        <m:d>
                          <m:d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𝑛</m:t>
                            </m:r>
                          </m:e>
                        </m:d>
                      </m:sup>
                    </m:sSubSup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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Font typeface="Wingdings" pitchFamily="2" charset="2"/>
                  <a:buChar char="q"/>
                </a:pPr>
                <a:r>
                  <a:rPr lang="en-US" dirty="0" smtClean="0"/>
                  <a:t>Eigenvector convergence: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𝑢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/>
                    </m:sSubSup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1645" t="-14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à coins arrondis 3"/>
          <p:cNvSpPr/>
          <p:nvPr/>
        </p:nvSpPr>
        <p:spPr>
          <a:xfrm>
            <a:off x="3275856" y="5102113"/>
            <a:ext cx="2232248" cy="921766"/>
          </a:xfrm>
          <a:prstGeom prst="wedgeRoundRectCallout">
            <a:avLst>
              <a:gd name="adj1" fmla="val 101676"/>
              <a:gd name="adj2" fmla="val -58041"/>
              <a:gd name="adj3" fmla="val 16667"/>
            </a:avLst>
          </a:prstGeom>
          <a:solidFill>
            <a:srgbClr val="FFFFC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Associated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eigen-function</a:t>
            </a:r>
            <a:r>
              <a:rPr lang="en-US" sz="2000" dirty="0" err="1" smtClean="0"/>
              <a:t>n</a:t>
            </a:r>
            <a:endParaRPr lang="fr-FR" sz="20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5733256"/>
            <a:ext cx="2232248" cy="921766"/>
          </a:xfrm>
          <a:prstGeom prst="wedgeRoundRectCallout">
            <a:avLst>
              <a:gd name="adj1" fmla="val -1438"/>
              <a:gd name="adj2" fmla="val -129876"/>
              <a:gd name="adj3" fmla="val 16667"/>
            </a:avLst>
          </a:prstGeom>
          <a:solidFill>
            <a:srgbClr val="FFFFC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Type of node u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8463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 smtClean="0"/>
                  <a:t>SBM with general types:</a:t>
                </a:r>
                <a:br>
                  <a:rPr lang="en-US" sz="3200" dirty="0" smtClean="0"/>
                </a:br>
                <a:r>
                  <a:rPr lang="en-US" sz="3200" dirty="0" smtClean="0"/>
                  <a:t>Spectral properties for logarithmic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𝑠</m:t>
                    </m:r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45" t="-12346" b="-240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lexible model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-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power-law spectra (convolution operator + Fourier analysis)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-better matches to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Netflix data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3097556"/>
            <a:ext cx="4824536" cy="375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9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SBM with general types:</a:t>
                </a:r>
                <a:br>
                  <a:rPr lang="en-US" dirty="0" smtClean="0"/>
                </a:br>
                <a:r>
                  <a:rPr lang="en-US" dirty="0" smtClean="0"/>
                  <a:t>estimation for </a:t>
                </a:r>
                <a:r>
                  <a:rPr lang="en-US" dirty="0"/>
                  <a:t>logarithmic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𝑠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693" t="-27778" b="-42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600200"/>
                <a:ext cx="8370512" cy="44958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For fixed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 </a:t>
                </a:r>
                <a:r>
                  <a:rPr lang="en-US" dirty="0" smtClean="0"/>
                  <a:t>form </a:t>
                </a:r>
                <a:r>
                  <a:rPr lang="en-US" dirty="0">
                    <a:solidFill>
                      <a:srgbClr val="FF0000"/>
                    </a:solidFill>
                  </a:rPr>
                  <a:t>R</a:t>
                </a:r>
                <a:r>
                  <a:rPr lang="en-US" dirty="0"/>
                  <a:t>-dimensional node representatives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  <m:d>
                            <m:dPr>
                              <m:begChr m:val="{"/>
                              <m:endChr m:val="}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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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=1…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Embeds nodes according to pseudo-distance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 smtClean="0"/>
                  <a:t> that “captures geometry” of hidden node types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with embedding accuracy controlled by “residual energy”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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  <m:sub/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operator’</a:t>
                </a:r>
                <a:r>
                  <a:rPr lang="fr-FR" dirty="0" smtClean="0"/>
                  <a:t>s </a:t>
                </a:r>
                <a:r>
                  <a:rPr lang="fr-FR" dirty="0" err="1" smtClean="0"/>
                  <a:t>spectrum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600200"/>
                <a:ext cx="8370512" cy="4495800"/>
              </a:xfrm>
              <a:blipFill rotWithShape="0">
                <a:blip r:embed="rId4"/>
                <a:stretch>
                  <a:fillRect l="-1384" t="-12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92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13115"/>
            <a:ext cx="6264696" cy="4724197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Illustration with [0,1] types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6165303"/>
            <a:ext cx="7516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Embedding allows consistent estimation of label distributions</a:t>
            </a:r>
            <a:endParaRPr lang="fr-FR" sz="2400" dirty="0"/>
          </a:p>
        </p:txBody>
      </p:sp>
      <p:sp>
        <p:nvSpPr>
          <p:cNvPr id="6" name="Arc 5"/>
          <p:cNvSpPr/>
          <p:nvPr/>
        </p:nvSpPr>
        <p:spPr>
          <a:xfrm rot="16799008">
            <a:off x="2839614" y="2369333"/>
            <a:ext cx="1309355" cy="1811840"/>
          </a:xfrm>
          <a:prstGeom prst="arc">
            <a:avLst>
              <a:gd name="adj1" fmla="val 13819104"/>
              <a:gd name="adj2" fmla="val 0"/>
            </a:avLst>
          </a:prstGeom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51520" y="1556792"/>
            <a:ext cx="2016224" cy="566333"/>
          </a:xfrm>
          <a:prstGeom prst="wedgeRoundRectCallout">
            <a:avLst>
              <a:gd name="adj1" fmla="val 70104"/>
              <a:gd name="adj2" fmla="val 1785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Prob</a:t>
            </a:r>
            <a:r>
              <a:rPr lang="en-US" dirty="0" smtClean="0"/>
              <a:t>(label(</a:t>
            </a:r>
            <a:r>
              <a:rPr lang="en-US" dirty="0" err="1" smtClean="0"/>
              <a:t>i,j</a:t>
            </a:r>
            <a:r>
              <a:rPr lang="en-US" dirty="0" smtClean="0"/>
              <a:t>)=5)?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008112" y="3608257"/>
            <a:ext cx="1008112" cy="566333"/>
          </a:xfrm>
          <a:prstGeom prst="wedgeRoundRectCallout">
            <a:avLst>
              <a:gd name="adj1" fmla="val 130313"/>
              <a:gd name="adj2" fmla="val -413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 </a:t>
            </a:r>
            <a:r>
              <a:rPr lang="en-US" dirty="0" err="1" smtClean="0"/>
              <a:t>i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534566" y="1517959"/>
            <a:ext cx="1008112" cy="566333"/>
          </a:xfrm>
          <a:prstGeom prst="wedgeRoundRectCallout">
            <a:avLst>
              <a:gd name="adj1" fmla="val 56811"/>
              <a:gd name="adj2" fmla="val 1507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 </a:t>
            </a:r>
            <a:r>
              <a:rPr lang="en-US" dirty="0"/>
              <a:t>j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3074626" y="2340410"/>
            <a:ext cx="936104" cy="899337"/>
          </a:xfrm>
          <a:prstGeom prst="ellipse">
            <a:avLst/>
          </a:prstGeom>
          <a:solidFill>
            <a:srgbClr val="FFC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4716016" y="3891423"/>
            <a:ext cx="3456384" cy="833721"/>
          </a:xfrm>
          <a:prstGeom prst="wedgeRoundRectCallout">
            <a:avLst>
              <a:gd name="adj1" fmla="val -74781"/>
              <a:gd name="adj2" fmla="val -1379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empirical distribution of labels L(</a:t>
            </a:r>
            <a:r>
              <a:rPr lang="en-US" dirty="0" err="1" smtClean="0"/>
              <a:t>i,k</a:t>
            </a:r>
            <a:r>
              <a:rPr lang="en-US" dirty="0" smtClean="0"/>
              <a:t>) for k in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dirty="0" smtClean="0">
                <a:sym typeface="Symbol"/>
              </a:rPr>
              <a:t>-</a:t>
            </a:r>
            <a:r>
              <a:rPr lang="en-US" dirty="0" smtClean="0"/>
              <a:t>neighborhood of j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6072118" y="1124744"/>
            <a:ext cx="2808312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7368262" y="44624"/>
            <a:ext cx="0" cy="108012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504166" y="1124744"/>
            <a:ext cx="0" cy="152400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8232358" y="1124744"/>
            <a:ext cx="0" cy="152400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6504166" y="692696"/>
            <a:ext cx="432048" cy="432048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7368262" y="692696"/>
            <a:ext cx="432048" cy="432048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6944598" y="692696"/>
            <a:ext cx="423664" cy="432048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7800310" y="692696"/>
            <a:ext cx="423664" cy="432048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418220" y="44624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8664406" y="7647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781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Stochastic Block Model 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With labels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With general types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Performance of Spectral Methods 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“rich signal” case</a:t>
            </a:r>
          </a:p>
          <a:p>
            <a:pPr lvl="1"/>
            <a:r>
              <a:rPr lang="en-US" dirty="0" smtClean="0"/>
              <a:t>The weak signal case: sparse observations</a:t>
            </a:r>
          </a:p>
          <a:p>
            <a:pPr lvl="2"/>
            <a:r>
              <a:rPr lang="en-US" dirty="0" smtClean="0"/>
              <a:t>Phase transition on detectability</a:t>
            </a:r>
          </a:p>
          <a:p>
            <a:pPr lvl="2"/>
            <a:r>
              <a:rPr lang="en-US" dirty="0" smtClean="0"/>
              <a:t>A modified spectral method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30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597717" y="6237312"/>
                <a:ext cx="18117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 smtClean="0"/>
                  <a:t>: </a:t>
                </a:r>
                <a:r>
                  <a:rPr lang="fr-FR" dirty="0" err="1" smtClean="0"/>
                  <a:t>threshold</a:t>
                </a:r>
                <a:r>
                  <a:rPr lang="fr-FR" dirty="0" smtClean="0"/>
                  <a:t> for </a:t>
                </a:r>
              </a:p>
              <a:p>
                <a:r>
                  <a:rPr lang="fr-FR" dirty="0" err="1" smtClean="0"/>
                  <a:t>Giant</a:t>
                </a:r>
                <a:r>
                  <a:rPr lang="fr-FR" dirty="0" smtClean="0"/>
                  <a:t> component </a:t>
                </a:r>
                <a:endParaRPr lang="fr-FR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17" y="6237312"/>
                <a:ext cx="1811714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694" t="-4717" r="-202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Weak signal strength: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  <a:sym typeface="Symbol"/>
                      </a:rPr>
                      <m:t>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(1)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5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600200"/>
                <a:ext cx="8514528" cy="4495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Correct classification of all but negligible fraction of nodes impossible (isolated nodes…)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 Assess performance of clustering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dirty="0" smtClean="0">
                    <a:sym typeface="Wingdings" pitchFamily="2" charset="2"/>
                  </a:rPr>
                  <a:t> by </a:t>
                </a:r>
                <a:r>
                  <a:rPr lang="en-US" i="1" dirty="0" smtClean="0">
                    <a:sym typeface="Wingdings" pitchFamily="2" charset="2"/>
                  </a:rPr>
                  <a:t>overlap</a:t>
                </a:r>
                <a:r>
                  <a:rPr lang="en-US" dirty="0" smtClean="0">
                    <a:sym typeface="Wingdings" pitchFamily="2" charset="2"/>
                  </a:rPr>
                  <a:t> metric: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600200"/>
                <a:ext cx="8514528" cy="4495800"/>
              </a:xfrm>
              <a:blipFill rotWithShape="1">
                <a:blip r:embed="rId6"/>
                <a:stretch>
                  <a:fillRect l="-1503" t="-1357" r="-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096643"/>
              </p:ext>
            </p:extLst>
          </p:nvPr>
        </p:nvGraphicFramePr>
        <p:xfrm>
          <a:off x="1541463" y="3241675"/>
          <a:ext cx="589915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Équation" r:id="rId7" imgW="2197080" imgH="431640" progId="Equation.3">
                  <p:embed/>
                </p:oleObj>
              </mc:Choice>
              <mc:Fallback>
                <p:oleObj name="Équation" r:id="rId7" imgW="21970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1463" y="3241675"/>
                        <a:ext cx="5899150" cy="97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e 12"/>
          <p:cNvGrpSpPr/>
          <p:nvPr/>
        </p:nvGrpSpPr>
        <p:grpSpPr>
          <a:xfrm>
            <a:off x="-2063540" y="4094013"/>
            <a:ext cx="5987468" cy="2357582"/>
            <a:chOff x="-2063540" y="4094013"/>
            <a:chExt cx="5987468" cy="2357582"/>
          </a:xfrm>
        </p:grpSpPr>
        <p:cxnSp>
          <p:nvCxnSpPr>
            <p:cNvPr id="6" name="Connecteur droit avec flèche 5"/>
            <p:cNvCxnSpPr/>
            <p:nvPr/>
          </p:nvCxnSpPr>
          <p:spPr>
            <a:xfrm flipV="1">
              <a:off x="467544" y="4725144"/>
              <a:ext cx="0" cy="1584176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>
              <a:off x="467544" y="6309320"/>
              <a:ext cx="2439888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5600023">
              <a:off x="-977712" y="3008185"/>
              <a:ext cx="2233139" cy="4404796"/>
            </a:xfrm>
            <a:prstGeom prst="arc">
              <a:avLst>
                <a:gd name="adj1" fmla="val 16187541"/>
                <a:gd name="adj2" fmla="val 19111917"/>
              </a:avLst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875243" y="5805264"/>
              <a:ext cx="10486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Signal </a:t>
              </a:r>
            </a:p>
            <a:p>
              <a:r>
                <a:rPr lang="en-US" dirty="0" smtClean="0"/>
                <a:t>strength s</a:t>
              </a:r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15137" y="4643844"/>
              <a:ext cx="960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Overlap</a:t>
              </a:r>
              <a:endParaRPr lang="fr-FR" dirty="0"/>
            </a:p>
          </p:txBody>
        </p:sp>
      </p:grpSp>
      <p:sp>
        <p:nvSpPr>
          <p:cNvPr id="14" name="Multiplier 13"/>
          <p:cNvSpPr/>
          <p:nvPr/>
        </p:nvSpPr>
        <p:spPr>
          <a:xfrm>
            <a:off x="-684584" y="4732534"/>
            <a:ext cx="3890646" cy="2125466"/>
          </a:xfrm>
          <a:prstGeom prst="mathMultiply">
            <a:avLst>
              <a:gd name="adj1" fmla="val 6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5580112" y="4708203"/>
            <a:ext cx="0" cy="158417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516488" y="6292379"/>
            <a:ext cx="2439888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5600023">
            <a:off x="4648213" y="2991244"/>
            <a:ext cx="2233139" cy="4404796"/>
          </a:xfrm>
          <a:prstGeom prst="arc">
            <a:avLst>
              <a:gd name="adj1" fmla="val 16187541"/>
              <a:gd name="adj2" fmla="val 19111917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919371" y="6292379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strength s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627705" y="4626903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</a:t>
            </a:r>
            <a:endParaRPr lang="fr-FR" dirty="0"/>
          </a:p>
        </p:txBody>
      </p:sp>
      <p:cxnSp>
        <p:nvCxnSpPr>
          <p:cNvPr id="22" name="Connecteur droit 21"/>
          <p:cNvCxnSpPr>
            <a:endCxn id="23" idx="0"/>
          </p:cNvCxnSpPr>
          <p:nvPr/>
        </p:nvCxnSpPr>
        <p:spPr>
          <a:xfrm flipV="1">
            <a:off x="5567732" y="6267963"/>
            <a:ext cx="1013571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6358357" y="6267963"/>
                <a:ext cx="4458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357" y="6267963"/>
                <a:ext cx="445891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H="1">
            <a:off x="6582765" y="5773906"/>
            <a:ext cx="5459" cy="4803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endCxn id="9" idx="2"/>
          </p:cNvCxnSpPr>
          <p:nvPr/>
        </p:nvCxnSpPr>
        <p:spPr>
          <a:xfrm flipV="1">
            <a:off x="515137" y="6280196"/>
            <a:ext cx="463440" cy="1218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971600" y="5828973"/>
            <a:ext cx="5459" cy="4803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5724128" y="6237312"/>
                <a:ext cx="4578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6237312"/>
                <a:ext cx="45788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27"/>
          <p:cNvCxnSpPr/>
          <p:nvPr/>
        </p:nvCxnSpPr>
        <p:spPr>
          <a:xfrm flipH="1">
            <a:off x="6006701" y="5805264"/>
            <a:ext cx="5459" cy="4803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42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 animBg="1"/>
      <p:bldP spid="18" grpId="0" animBg="1"/>
      <p:bldP spid="19" grpId="0"/>
      <p:bldP spid="20" grpId="0"/>
      <p:bldP spid="23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3528" y="1628800"/>
                <a:ext cx="8442520" cy="504056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Symmetric two-communities scenario: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endParaRPr lang="en-US" dirty="0"/>
              </a:p>
              <a:p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Conjecture ([</a:t>
                </a:r>
                <a:r>
                  <a:rPr lang="en-US" dirty="0" err="1" smtClean="0"/>
                  <a:t>Decelle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Krzakala</a:t>
                </a:r>
                <a:r>
                  <a:rPr lang="en-US" dirty="0" smtClean="0"/>
                  <a:t>-Moore-</a:t>
                </a:r>
                <a:r>
                  <a:rPr lang="en-US" dirty="0" err="1" smtClean="0"/>
                  <a:t>Zdeborova</a:t>
                </a:r>
                <a:r>
                  <a:rPr lang="en-US" dirty="0" smtClean="0"/>
                  <a:t> 2011]: </a:t>
                </a:r>
              </a:p>
              <a:p>
                <a:r>
                  <a:rPr lang="en-US" dirty="0" smtClean="0"/>
                  <a:t>For</a:t>
                </a:r>
                <a:r>
                  <a:rPr lang="en-US" sz="3200" dirty="0" smtClean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</m:d>
                      </m:den>
                    </m:f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&lt;1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, overlap </a:t>
                </a:r>
                <a:r>
                  <a:rPr lang="en-US" dirty="0">
                    <a:sym typeface="Wingdings" pitchFamily="2" charset="2"/>
                  </a:rPr>
                  <a:t>tends to zero for any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Proven by [</a:t>
                </a:r>
                <a:r>
                  <a:rPr lang="en-US" dirty="0" err="1" smtClean="0">
                    <a:sym typeface="Wingdings" pitchFamily="2" charset="2"/>
                  </a:rPr>
                  <a:t>Mossel</a:t>
                </a:r>
                <a:r>
                  <a:rPr lang="en-US" dirty="0" smtClean="0">
                    <a:sym typeface="Wingdings" pitchFamily="2" charset="2"/>
                  </a:rPr>
                  <a:t>-</a:t>
                </a:r>
                <a:r>
                  <a:rPr lang="en-US" dirty="0" err="1" smtClean="0">
                    <a:sym typeface="Wingdings" pitchFamily="2" charset="2"/>
                  </a:rPr>
                  <a:t>Neeman</a:t>
                </a:r>
                <a:r>
                  <a:rPr lang="en-US" dirty="0" smtClean="0">
                    <a:sym typeface="Wingdings" pitchFamily="2" charset="2"/>
                  </a:rPr>
                  <a:t>-Sly 2012]</a:t>
                </a:r>
                <a:endParaRPr lang="en-US" dirty="0" smtClean="0">
                  <a:solidFill>
                    <a:srgbClr val="FF0000"/>
                  </a:solidFill>
                  <a:sym typeface="Wingdings" pitchFamily="2" charset="2"/>
                </a:endParaRPr>
              </a:p>
              <a:p>
                <a:r>
                  <a:rPr lang="en-US" dirty="0" smtClean="0">
                    <a:sym typeface="Wingdings" pitchFamily="2" charset="2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&gt;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1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, positive overlap can be achieved 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(by Belief Propagation [DKMZ 2011]; by “spectral redemption” [KMMNSZ-Zhang 2013])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sz="2400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No method proven to achieve positive overlap until Nov’13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3528" y="1628800"/>
                <a:ext cx="8442520" cy="5040560"/>
              </a:xfrm>
              <a:blipFill rotWithShape="1">
                <a:blip r:embed="rId4"/>
                <a:stretch>
                  <a:fillRect l="-722" t="-605" r="-11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eak signal strength : </a:t>
            </a:r>
            <a:r>
              <a:rPr lang="en-US" dirty="0" smtClean="0">
                <a:solidFill>
                  <a:srgbClr val="FF0000"/>
                </a:solidFill>
              </a:rPr>
              <a:t>s=1</a:t>
            </a:r>
            <a:endParaRPr lang="fr-FR" dirty="0"/>
          </a:p>
        </p:txBody>
      </p:sp>
      <p:pic>
        <p:nvPicPr>
          <p:cNvPr id="4" name="Picture 4" descr="http://akalt.files.wordpress.com/2010/12/stick_figu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3829" y="2463975"/>
            <a:ext cx="648033" cy="557873"/>
          </a:xfrm>
          <a:prstGeom prst="rect">
            <a:avLst/>
          </a:prstGeom>
          <a:noFill/>
        </p:spPr>
      </p:pic>
      <p:pic>
        <p:nvPicPr>
          <p:cNvPr id="5" name="Picture 4" descr="http://akalt.files.wordpress.com/2010/12/stick_figu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9286" y="2463975"/>
            <a:ext cx="648033" cy="557873"/>
          </a:xfrm>
          <a:prstGeom prst="rect">
            <a:avLst/>
          </a:prstGeom>
          <a:noFill/>
        </p:spPr>
      </p:pic>
      <p:pic>
        <p:nvPicPr>
          <p:cNvPr id="6" name="Picture 5" descr="http://akalt.files.wordpress.com/2010/12/stick_figu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9761" y="3070658"/>
            <a:ext cx="648033" cy="557873"/>
          </a:xfrm>
          <a:prstGeom prst="rect">
            <a:avLst/>
          </a:prstGeom>
          <a:noFill/>
        </p:spPr>
      </p:pic>
      <p:pic>
        <p:nvPicPr>
          <p:cNvPr id="7" name="Picture 6" descr="http://akalt.files.wordpress.com/2010/12/stick_figu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1754" y="3000835"/>
            <a:ext cx="648033" cy="557873"/>
          </a:xfrm>
          <a:prstGeom prst="rect">
            <a:avLst/>
          </a:prstGeom>
          <a:noFill/>
        </p:spPr>
      </p:pic>
      <p:pic>
        <p:nvPicPr>
          <p:cNvPr id="8" name="Picture 7" descr="http://akalt.files.wordpress.com/2010/12/stick_figu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5218" y="2395940"/>
            <a:ext cx="648033" cy="557873"/>
          </a:xfrm>
          <a:prstGeom prst="rect">
            <a:avLst/>
          </a:prstGeom>
          <a:noFill/>
        </p:spPr>
      </p:pic>
      <p:pic>
        <p:nvPicPr>
          <p:cNvPr id="9" name="Picture 8" descr="http://akalt.files.wordpress.com/2010/12/stick_figu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8930" y="3110348"/>
            <a:ext cx="648033" cy="557873"/>
          </a:xfrm>
          <a:prstGeom prst="rect">
            <a:avLst/>
          </a:prstGeom>
          <a:noFill/>
        </p:spPr>
      </p:pic>
      <p:pic>
        <p:nvPicPr>
          <p:cNvPr id="10" name="Picture 9" descr="http://akalt.files.wordpress.com/2010/12/stick_figu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2338" y="2395940"/>
            <a:ext cx="648033" cy="557873"/>
          </a:xfrm>
          <a:prstGeom prst="rect">
            <a:avLst/>
          </a:prstGeom>
          <a:noFill/>
        </p:spPr>
      </p:pic>
      <p:sp>
        <p:nvSpPr>
          <p:cNvPr id="11" name="Oval 18"/>
          <p:cNvSpPr/>
          <p:nvPr/>
        </p:nvSpPr>
        <p:spPr>
          <a:xfrm>
            <a:off x="2351253" y="2305217"/>
            <a:ext cx="1388643" cy="13630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9"/>
          <p:cNvSpPr/>
          <p:nvPr/>
        </p:nvSpPr>
        <p:spPr>
          <a:xfrm>
            <a:off x="5120897" y="2276872"/>
            <a:ext cx="1481218" cy="1468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 descr="http://akalt.files.wordpress.com/2010/12/stick_figu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9706" y="2996952"/>
            <a:ext cx="648033" cy="557873"/>
          </a:xfrm>
          <a:prstGeom prst="rect">
            <a:avLst/>
          </a:prstGeom>
          <a:noFill/>
        </p:spPr>
      </p:pic>
      <p:sp>
        <p:nvSpPr>
          <p:cNvPr id="14" name="Flèche en arc 13"/>
          <p:cNvSpPr/>
          <p:nvPr/>
        </p:nvSpPr>
        <p:spPr>
          <a:xfrm rot="16440068">
            <a:off x="2054821" y="2484592"/>
            <a:ext cx="699828" cy="97840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 en arc 14"/>
          <p:cNvSpPr/>
          <p:nvPr/>
        </p:nvSpPr>
        <p:spPr>
          <a:xfrm rot="5169132">
            <a:off x="6228900" y="2462161"/>
            <a:ext cx="699828" cy="97840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936276"/>
              </p:ext>
            </p:extLst>
          </p:nvPr>
        </p:nvGraphicFramePr>
        <p:xfrm>
          <a:off x="841375" y="2700338"/>
          <a:ext cx="10541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0" name="Équation" r:id="rId6" imgW="469800" imgH="215640" progId="Equation.3">
                  <p:embed/>
                </p:oleObj>
              </mc:Choice>
              <mc:Fallback>
                <p:oleObj name="Équation" r:id="rId6" imgW="4698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1375" y="2700338"/>
                        <a:ext cx="1054100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321446"/>
              </p:ext>
            </p:extLst>
          </p:nvPr>
        </p:nvGraphicFramePr>
        <p:xfrm>
          <a:off x="7005638" y="2700338"/>
          <a:ext cx="105251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1" name="Équation" r:id="rId8" imgW="469800" imgH="215640" progId="Equation.3">
                  <p:embed/>
                </p:oleObj>
              </mc:Choice>
              <mc:Fallback>
                <p:oleObj name="Équation" r:id="rId8" imgW="46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5638" y="2700338"/>
                        <a:ext cx="105251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326876"/>
              </p:ext>
            </p:extLst>
          </p:nvPr>
        </p:nvGraphicFramePr>
        <p:xfrm>
          <a:off x="3954463" y="2555875"/>
          <a:ext cx="10223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2" name="Équation" r:id="rId10" imgW="457200" imgH="215640" progId="Equation.3">
                  <p:embed/>
                </p:oleObj>
              </mc:Choice>
              <mc:Fallback>
                <p:oleObj name="Équation" r:id="rId10" imgW="457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63" y="2555875"/>
                        <a:ext cx="10223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Double flèche horizontale 19"/>
          <p:cNvSpPr/>
          <p:nvPr/>
        </p:nvSpPr>
        <p:spPr>
          <a:xfrm>
            <a:off x="3739895" y="3093683"/>
            <a:ext cx="1381001" cy="1192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77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Detection by modified spectral method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9911" y="1600200"/>
                <a:ext cx="8286137" cy="44958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Form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𝑙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nb of self-</a:t>
                </a:r>
                <a:r>
                  <a:rPr lang="fr-FR" dirty="0" err="1" smtClean="0"/>
                  <a:t>avoiding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paths</a:t>
                </a:r>
                <a:r>
                  <a:rPr lang="fr-FR" dirty="0" smtClean="0"/>
                  <a:t> of </a:t>
                </a:r>
                <a:r>
                  <a:rPr lang="fr-FR" dirty="0" err="1" smtClean="0"/>
                  <a:t>length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𝑙</m:t>
                    </m:r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Ex: for l=4</a:t>
                </a:r>
                <a:endParaRPr lang="fr-FR" dirty="0" smtClean="0"/>
              </a:p>
              <a:p>
                <a:pPr marL="0" indent="0">
                  <a:buNone/>
                </a:pPr>
                <a:endParaRPr lang="en-US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9911" y="1600200"/>
                <a:ext cx="8286137" cy="4495800"/>
              </a:xfrm>
              <a:blipFill rotWithShape="1">
                <a:blip r:embed="rId2"/>
                <a:stretch>
                  <a:fillRect l="-809" t="-13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479911" y="3892008"/>
            <a:ext cx="269883" cy="264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2287375" y="3719362"/>
            <a:ext cx="269883" cy="264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889990" y="3647948"/>
            <a:ext cx="269883" cy="264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869142" y="4064655"/>
            <a:ext cx="269883" cy="264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1284650" y="3952748"/>
            <a:ext cx="269883" cy="264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1284649" y="4349208"/>
            <a:ext cx="269883" cy="264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" name="Connecteur droit 14"/>
          <p:cNvCxnSpPr>
            <a:stCxn id="7" idx="7"/>
          </p:cNvCxnSpPr>
          <p:nvPr/>
        </p:nvCxnSpPr>
        <p:spPr>
          <a:xfrm flipV="1">
            <a:off x="710271" y="3780101"/>
            <a:ext cx="158871" cy="15061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7" idx="4"/>
            <a:endCxn id="11" idx="2"/>
          </p:cNvCxnSpPr>
          <p:nvPr/>
        </p:nvCxnSpPr>
        <p:spPr>
          <a:xfrm>
            <a:off x="614853" y="4156315"/>
            <a:ext cx="254289" cy="404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1" idx="6"/>
            <a:endCxn id="12" idx="2"/>
          </p:cNvCxnSpPr>
          <p:nvPr/>
        </p:nvCxnSpPr>
        <p:spPr>
          <a:xfrm flipV="1">
            <a:off x="1139025" y="4084902"/>
            <a:ext cx="145625" cy="1119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1" idx="4"/>
            <a:endCxn id="13" idx="2"/>
          </p:cNvCxnSpPr>
          <p:nvPr/>
        </p:nvCxnSpPr>
        <p:spPr>
          <a:xfrm>
            <a:off x="1004084" y="4328962"/>
            <a:ext cx="280565" cy="1524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63" idx="6"/>
            <a:endCxn id="9" idx="1"/>
          </p:cNvCxnSpPr>
          <p:nvPr/>
        </p:nvCxnSpPr>
        <p:spPr>
          <a:xfrm flipV="1">
            <a:off x="2074613" y="3758069"/>
            <a:ext cx="252285" cy="1321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891020" y="4675713"/>
                <a:ext cx="1257074" cy="409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20" y="4675713"/>
                <a:ext cx="1257074" cy="409471"/>
              </a:xfrm>
              <a:prstGeom prst="rect">
                <a:avLst/>
              </a:prstGeom>
              <a:blipFill rotWithShape="1">
                <a:blip r:embed="rId3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Ellipse 31"/>
          <p:cNvSpPr/>
          <p:nvPr/>
        </p:nvSpPr>
        <p:spPr>
          <a:xfrm>
            <a:off x="3288726" y="4044408"/>
            <a:ext cx="269883" cy="264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fr-FR" dirty="0"/>
          </a:p>
        </p:txBody>
      </p:sp>
      <p:sp>
        <p:nvSpPr>
          <p:cNvPr id="33" name="Ellipse 32"/>
          <p:cNvSpPr/>
          <p:nvPr/>
        </p:nvSpPr>
        <p:spPr>
          <a:xfrm>
            <a:off x="5089919" y="3950961"/>
            <a:ext cx="269883" cy="264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fr-FR" dirty="0"/>
          </a:p>
        </p:txBody>
      </p:sp>
      <p:sp>
        <p:nvSpPr>
          <p:cNvPr id="34" name="Ellipse 33"/>
          <p:cNvSpPr/>
          <p:nvPr/>
        </p:nvSpPr>
        <p:spPr>
          <a:xfrm>
            <a:off x="3698805" y="3800348"/>
            <a:ext cx="269883" cy="264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/>
          <p:cNvSpPr/>
          <p:nvPr/>
        </p:nvSpPr>
        <p:spPr>
          <a:xfrm>
            <a:off x="3677957" y="4217055"/>
            <a:ext cx="269883" cy="264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/>
          <p:cNvSpPr/>
          <p:nvPr/>
        </p:nvSpPr>
        <p:spPr>
          <a:xfrm>
            <a:off x="4093465" y="4105148"/>
            <a:ext cx="269883" cy="264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/>
          <p:cNvSpPr/>
          <p:nvPr/>
        </p:nvSpPr>
        <p:spPr>
          <a:xfrm>
            <a:off x="4093464" y="4501608"/>
            <a:ext cx="269883" cy="264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8" name="Connecteur droit 37"/>
          <p:cNvCxnSpPr>
            <a:stCxn id="32" idx="7"/>
            <a:endCxn id="34" idx="3"/>
          </p:cNvCxnSpPr>
          <p:nvPr/>
        </p:nvCxnSpPr>
        <p:spPr>
          <a:xfrm flipV="1">
            <a:off x="3519086" y="4025948"/>
            <a:ext cx="219242" cy="5716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>
            <a:stCxn id="32" idx="4"/>
            <a:endCxn id="35" idx="2"/>
          </p:cNvCxnSpPr>
          <p:nvPr/>
        </p:nvCxnSpPr>
        <p:spPr>
          <a:xfrm>
            <a:off x="3423668" y="4308715"/>
            <a:ext cx="254289" cy="404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35" idx="6"/>
            <a:endCxn id="36" idx="2"/>
          </p:cNvCxnSpPr>
          <p:nvPr/>
        </p:nvCxnSpPr>
        <p:spPr>
          <a:xfrm flipV="1">
            <a:off x="3947840" y="4237302"/>
            <a:ext cx="145625" cy="1119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35" idx="4"/>
            <a:endCxn id="37" idx="2"/>
          </p:cNvCxnSpPr>
          <p:nvPr/>
        </p:nvCxnSpPr>
        <p:spPr>
          <a:xfrm>
            <a:off x="3812899" y="4481362"/>
            <a:ext cx="280565" cy="1524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76" idx="6"/>
            <a:endCxn id="33" idx="1"/>
          </p:cNvCxnSpPr>
          <p:nvPr/>
        </p:nvCxnSpPr>
        <p:spPr>
          <a:xfrm>
            <a:off x="4781931" y="3932502"/>
            <a:ext cx="347511" cy="5716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3923928" y="4891737"/>
                <a:ext cx="1257074" cy="409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891737"/>
                <a:ext cx="1257074" cy="409471"/>
              </a:xfrm>
              <a:prstGeom prst="rect">
                <a:avLst/>
              </a:prstGeom>
              <a:blipFill rotWithShape="1"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cteur droit 43"/>
          <p:cNvCxnSpPr>
            <a:stCxn id="36" idx="0"/>
            <a:endCxn id="34" idx="6"/>
          </p:cNvCxnSpPr>
          <p:nvPr/>
        </p:nvCxnSpPr>
        <p:spPr>
          <a:xfrm flipH="1" flipV="1">
            <a:off x="3968688" y="3932502"/>
            <a:ext cx="259719" cy="17264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>
            <a:off x="1804730" y="3758070"/>
            <a:ext cx="269883" cy="264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6" name="Connecteur droit 65"/>
          <p:cNvCxnSpPr>
            <a:stCxn id="63" idx="2"/>
            <a:endCxn id="12" idx="7"/>
          </p:cNvCxnSpPr>
          <p:nvPr/>
        </p:nvCxnSpPr>
        <p:spPr>
          <a:xfrm flipH="1">
            <a:off x="1515010" y="3890224"/>
            <a:ext cx="289720" cy="10123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1965453" y="4161600"/>
            <a:ext cx="269883" cy="264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2" name="Connecteur droit 71"/>
          <p:cNvCxnSpPr>
            <a:stCxn id="63" idx="4"/>
            <a:endCxn id="71" idx="1"/>
          </p:cNvCxnSpPr>
          <p:nvPr/>
        </p:nvCxnSpPr>
        <p:spPr>
          <a:xfrm>
            <a:off x="1939672" y="4022377"/>
            <a:ext cx="65304" cy="17793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lipse 75"/>
          <p:cNvSpPr/>
          <p:nvPr/>
        </p:nvSpPr>
        <p:spPr>
          <a:xfrm>
            <a:off x="4512048" y="3800348"/>
            <a:ext cx="269883" cy="264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8" name="Connecteur droit 77"/>
          <p:cNvCxnSpPr>
            <a:stCxn id="76" idx="2"/>
            <a:endCxn id="36" idx="7"/>
          </p:cNvCxnSpPr>
          <p:nvPr/>
        </p:nvCxnSpPr>
        <p:spPr>
          <a:xfrm flipH="1">
            <a:off x="4323825" y="3932502"/>
            <a:ext cx="188223" cy="2113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ZoneTexte 91"/>
              <p:cNvSpPr txBox="1"/>
              <p:nvPr/>
            </p:nvSpPr>
            <p:spPr>
              <a:xfrm>
                <a:off x="323529" y="5157192"/>
                <a:ext cx="2965198" cy="1240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Typical case: for tree-shaped l-neighborhood of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92" name="ZoneTexte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5157192"/>
                <a:ext cx="2965198" cy="1240468"/>
              </a:xfrm>
              <a:prstGeom prst="rect">
                <a:avLst/>
              </a:prstGeom>
              <a:blipFill rotWithShape="1">
                <a:blip r:embed="rId6"/>
                <a:stretch>
                  <a:fillRect l="-1646" t="-24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6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 smtClean="0"/>
                  <a:t> (</a:t>
                </a:r>
                <a:r>
                  <a:rPr lang="fr-FR" dirty="0" err="1" smtClean="0"/>
                  <a:t>hence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 smtClean="0"/>
                  <a:t>) </a:t>
                </a:r>
                <a:r>
                  <a:rPr lang="fr-FR" dirty="0" err="1" smtClean="0"/>
                  <a:t>eigenvalues</a:t>
                </a:r>
                <a:r>
                  <a:rPr lang="fr-FR" dirty="0" smtClean="0"/>
                  <a:t> of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>
                  <a:buFont typeface="Wingdings" pitchFamily="2" charset="2"/>
                  <a:buChar char="q"/>
                </a:pPr>
                <a:endParaRPr lang="en-US" dirty="0" smtClean="0"/>
              </a:p>
              <a:p>
                <a:pPr>
                  <a:buFont typeface="Wingdings" pitchFamily="2" charset="2"/>
                  <a:buChar char="q"/>
                </a:pPr>
                <a:r>
                  <a:rPr lang="en-US" dirty="0" smtClean="0"/>
                  <a:t>Top eigenvalue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0000"/>
                            </a:solidFill>
                            <a:sym typeface="Symbol"/>
                          </a:rPr>
                          <m:t></m:t>
                        </m:r>
                      </m:e>
                    </m:acc>
                    <m:d>
                      <m:d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𝑙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dirty="0" smtClean="0"/>
                  <a:t> , top </a:t>
                </a:r>
                <a:r>
                  <a:rPr lang="fr-FR" dirty="0" err="1" smtClean="0"/>
                  <a:t>eigenvector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fr-FR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𝑙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endParaRPr lang="fr-FR" dirty="0"/>
              </a:p>
              <a:p>
                <a:pPr>
                  <a:buFont typeface="Wingdings" pitchFamily="2" charset="2"/>
                  <a:buChar char="q"/>
                </a:pPr>
                <a:r>
                  <a:rPr lang="en-US" dirty="0" smtClean="0">
                    <a:sym typeface="Wingdings" pitchFamily="2" charset="2"/>
                  </a:rPr>
                  <a:t>2</a:t>
                </a:r>
                <a:r>
                  <a:rPr lang="en-US" baseline="30000" dirty="0" smtClean="0">
                    <a:sym typeface="Wingdings" pitchFamily="2" charset="2"/>
                  </a:rPr>
                  <a:t>nd</a:t>
                </a:r>
                <a:r>
                  <a:rPr lang="en-US" dirty="0" smtClean="0">
                    <a:sym typeface="Wingdings" pitchFamily="2" charset="2"/>
                  </a:rPr>
                  <a:t> eigenvalue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sym typeface="Wingdings" pitchFamily="2" charset="2"/>
                      </a:rPr>
                      <m:t>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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𝑙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ym typeface="Wingdings" pitchFamily="2" charset="2"/>
                  </a:rPr>
                  <a:t>,   2</a:t>
                </a:r>
                <a:r>
                  <a:rPr lang="en-US" baseline="30000" dirty="0" smtClean="0">
                    <a:sym typeface="Wingdings" pitchFamily="2" charset="2"/>
                  </a:rPr>
                  <a:t>nd</a:t>
                </a:r>
                <a:r>
                  <a:rPr lang="en-US" dirty="0" smtClean="0">
                    <a:sym typeface="Wingdings" pitchFamily="2" charset="2"/>
                  </a:rPr>
                  <a:t> eigenvector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: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fr-FR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𝑙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:endParaRPr lang="fr-FR" dirty="0" smtClean="0"/>
              </a:p>
              <a:p>
                <a:pPr>
                  <a:buFont typeface="Wingdings" pitchFamily="2" charset="2"/>
                  <a:buChar char="q"/>
                </a:pPr>
                <a:r>
                  <a:rPr lang="en-US" dirty="0" smtClean="0">
                    <a:sym typeface="Wingdings" pitchFamily="2" charset="2"/>
                  </a:rPr>
                  <a:t>3</a:t>
                </a:r>
                <a:r>
                  <a:rPr lang="en-US" baseline="30000" dirty="0" smtClean="0">
                    <a:sym typeface="Wingdings" pitchFamily="2" charset="2"/>
                  </a:rPr>
                  <a:t>rd</a:t>
                </a:r>
                <a:r>
                  <a:rPr lang="en-US" dirty="0" smtClean="0">
                    <a:sym typeface="Wingdings" pitchFamily="2" charset="2"/>
                  </a:rPr>
                  <a:t> eigenvalue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𝜀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Wingdings" pitchFamily="2" charset="2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sym typeface="Wingdings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𝑙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dirty="0" smtClean="0">
                    <a:sym typeface="Wingdings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&gt;0</m:t>
                    </m:r>
                  </m:oMath>
                </a14:m>
                <a:endParaRPr lang="en-US" b="0" dirty="0" smtClean="0">
                  <a:solidFill>
                    <a:srgbClr val="FF0000"/>
                  </a:solidFill>
                  <a:ea typeface="Cambria Math"/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b="0" dirty="0" smtClean="0">
                  <a:solidFill>
                    <a:srgbClr val="FF0000"/>
                  </a:solidFill>
                  <a:ea typeface="Cambria Math"/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b="0" dirty="0" smtClean="0">
                  <a:solidFill>
                    <a:srgbClr val="FF0000"/>
                  </a:solidFill>
                  <a:ea typeface="Cambria Math"/>
                  <a:sym typeface="Wingdings" pitchFamily="2" charset="2"/>
                </a:endParaRPr>
              </a:p>
              <a:p>
                <a:pPr>
                  <a:buFont typeface="Wingdings" pitchFamily="2" charset="2"/>
                  <a:buChar char="q"/>
                </a:pPr>
                <a:r>
                  <a:rPr lang="en-US" dirty="0" smtClean="0">
                    <a:sym typeface="Wingdings" pitchFamily="2" charset="2"/>
                  </a:rPr>
                  <a:t>2</a:t>
                </a:r>
                <a:r>
                  <a:rPr lang="en-US" baseline="30000" dirty="0" smtClean="0">
                    <a:sym typeface="Wingdings" pitchFamily="2" charset="2"/>
                  </a:rPr>
                  <a:t>nd</a:t>
                </a:r>
                <a:r>
                  <a:rPr lang="en-US" dirty="0" smtClean="0">
                    <a:sym typeface="Wingdings" pitchFamily="2" charset="2"/>
                  </a:rPr>
                  <a:t> </a:t>
                </a:r>
                <a:r>
                  <a:rPr lang="en-US" dirty="0" smtClean="0"/>
                  <a:t>eigenvector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fr-FR" dirty="0" err="1" smtClean="0"/>
                  <a:t>positively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correlated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spin </a:t>
                </a:r>
                <a:r>
                  <a:rPr lang="fr-FR" dirty="0" err="1" smtClean="0"/>
                  <a:t>vector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</a:t>
                </a:r>
                <a:r>
                  <a:rPr lang="en-US" dirty="0" smtClean="0"/>
                  <a:t>Hence positive overlap obtained by</a:t>
                </a:r>
                <a:r>
                  <a:rPr lang="fr-FR" dirty="0"/>
                  <a:t> </a:t>
                </a:r>
                <a:r>
                  <a:rPr lang="fr-FR" dirty="0" err="1" smtClean="0"/>
                  <a:t>estimate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if</m:t>
                            </m:r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sub>
                            </m:sSub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&gt;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if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sub>
                            </m:sSub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suitable threshold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6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à coins arrondis 4"/>
          <p:cNvSpPr/>
          <p:nvPr/>
        </p:nvSpPr>
        <p:spPr>
          <a:xfrm>
            <a:off x="4499992" y="3736143"/>
            <a:ext cx="1944216" cy="548242"/>
          </a:xfrm>
          <a:prstGeom prst="wedgeRoundRectCallout">
            <a:avLst>
              <a:gd name="adj1" fmla="val -93814"/>
              <a:gd name="adj2" fmla="val -6115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188640"/>
                <a:ext cx="8153400" cy="990600"/>
              </a:xfrm>
            </p:spPr>
            <p:txBody>
              <a:bodyPr>
                <a:noAutofit/>
              </a:bodyPr>
              <a:lstStyle/>
              <a:p>
                <a:r>
                  <a:rPr lang="en-US" sz="3800" dirty="0" smtClean="0"/>
                  <a:t>Main result: spectral structure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sz="3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fr-FR" sz="3800" dirty="0" smtClean="0"/>
                  <a:t/>
                </a:r>
                <a:br>
                  <a:rPr lang="fr-FR" sz="3800" dirty="0" smtClean="0"/>
                </a:br>
                <a:r>
                  <a:rPr lang="fr-FR" sz="3800" dirty="0"/>
                  <a:t>for</a:t>
                </a:r>
                <a:r>
                  <a:rPr lang="fr-FR" sz="3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38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&gt;1</m:t>
                    </m:r>
                  </m:oMath>
                </a14:m>
                <a:r>
                  <a:rPr lang="fr-FR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3800" dirty="0"/>
                  <a:t>&amp;</a:t>
                </a:r>
                <a:r>
                  <a:rPr lang="en-US" sz="3800" dirty="0"/>
                  <a:t> path </a:t>
                </a:r>
                <a:r>
                  <a:rPr lang="fr-FR" sz="3800" dirty="0" err="1"/>
                  <a:t>length</a:t>
                </a:r>
                <a:r>
                  <a:rPr lang="fr-FR" sz="3800" dirty="0"/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𝑙</m:t>
                    </m:r>
                    <m:r>
                      <a:rPr lang="en-US" sz="3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3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3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38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log</m:t>
                    </m:r>
                    <m:d>
                      <m:dPr>
                        <m:ctrlPr>
                          <a:rPr lang="en-US" sz="3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fr-FR" sz="3800" dirty="0"/>
                  <a:t>, </a:t>
                </a:r>
                <a:endParaRPr lang="fr-FR" sz="3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188640"/>
                <a:ext cx="8153400" cy="990600"/>
              </a:xfrm>
              <a:blipFill rotWithShape="1">
                <a:blip r:embed="rId4"/>
                <a:stretch>
                  <a:fillRect l="-2468" t="-21605" b="-395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4572000" y="3708321"/>
            <a:ext cx="2065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Spectral separation </a:t>
            </a:r>
          </a:p>
          <a:p>
            <a:r>
              <a:rPr lang="en-US" sz="1600" dirty="0" smtClean="0"/>
              <a:t>“à la </a:t>
            </a:r>
            <a:r>
              <a:rPr lang="en-US" sz="1600" dirty="0" err="1" smtClean="0"/>
              <a:t>Ramanujan</a:t>
            </a:r>
            <a:r>
              <a:rPr lang="en-US" sz="1600" dirty="0" smtClean="0"/>
              <a:t>”</a:t>
            </a:r>
            <a:endParaRPr lang="fr-FR" sz="1600" dirty="0"/>
          </a:p>
        </p:txBody>
      </p:sp>
      <p:sp>
        <p:nvSpPr>
          <p:cNvPr id="7" name="Parenthèses 6"/>
          <p:cNvSpPr/>
          <p:nvPr/>
        </p:nvSpPr>
        <p:spPr>
          <a:xfrm>
            <a:off x="6047152" y="1556792"/>
            <a:ext cx="1405168" cy="792510"/>
          </a:xfrm>
          <a:prstGeom prst="bracketPair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151579" y="1628378"/>
            <a:ext cx="526148" cy="28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200" dirty="0" smtClean="0">
                <a:solidFill>
                  <a:schemeClr val="tx1"/>
                </a:solidFill>
              </a:rPr>
              <a:t>2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97757" y="1628378"/>
            <a:ext cx="504056" cy="2884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200" dirty="0" smtClean="0">
                <a:solidFill>
                  <a:schemeClr val="tx1"/>
                </a:solidFill>
              </a:rPr>
              <a:t>2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75665" y="2060426"/>
            <a:ext cx="526148" cy="28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200" dirty="0" smtClean="0">
                <a:solidFill>
                  <a:schemeClr val="tx1"/>
                </a:solidFill>
              </a:rPr>
              <a:t>2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56176" y="2060848"/>
            <a:ext cx="504056" cy="2884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200" dirty="0" smtClean="0">
                <a:solidFill>
                  <a:schemeClr val="tx1"/>
                </a:solidFill>
              </a:rPr>
              <a:t>2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9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69550"/>
            <a:ext cx="3951734" cy="113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elements 1) matrix expansion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Expected adjacency matrix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Centered simple path adjacency matrix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Expansion: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</a:t>
            </a:r>
            <a:endParaRPr lang="en-US" dirty="0" smtClean="0"/>
          </a:p>
          <a:p>
            <a:endParaRPr lang="fr-F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7957"/>
            <a:ext cx="5112568" cy="71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66" y="4507592"/>
            <a:ext cx="5945658" cy="100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èche droite 4"/>
          <p:cNvSpPr/>
          <p:nvPr/>
        </p:nvSpPr>
        <p:spPr>
          <a:xfrm rot="19723915">
            <a:off x="5608128" y="5685961"/>
            <a:ext cx="1773759" cy="212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16200000">
            <a:off x="4864063" y="5696929"/>
            <a:ext cx="800078" cy="136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3701708">
            <a:off x="3386862" y="5696286"/>
            <a:ext cx="1300159" cy="194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3892277" y="6165304"/>
            <a:ext cx="2160240" cy="360040"/>
          </a:xfrm>
          <a:prstGeom prst="wedgeRoundRectCallout">
            <a:avLst>
              <a:gd name="adj1" fmla="val -23023"/>
              <a:gd name="adj2" fmla="val -469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“small” terms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08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1484784"/>
            <a:ext cx="853996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Supporting data: e.g. OSN’s friendship graph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>
                <a:sym typeface="Wingdings" pitchFamily="2" charset="2"/>
              </a:rPr>
              <a:t>recommend members of user’s implicit community</a:t>
            </a:r>
            <a:endParaRPr lang="fr-FR" sz="28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Application 1: contact recommendation in online social networks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468349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Trace method: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0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Trace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+ </a:t>
                </a:r>
                <a:r>
                  <a:rPr lang="en-US" dirty="0" err="1" smtClean="0"/>
                  <a:t>combinatorics</a:t>
                </a:r>
                <a:r>
                  <a:rPr lang="en-US" dirty="0" smtClean="0"/>
                  <a:t> (à la [Füredi-Komlós’81])</a:t>
                </a:r>
              </a:p>
              <a:p>
                <a:pPr marL="0" indent="0">
                  <a:buNone/>
                </a:pPr>
                <a:r>
                  <a:rPr lang="en-US" dirty="0" smtClean="0"/>
                  <a:t>Here: count contributions of concatenations of simple paths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</a:t>
                </a:r>
                <a:r>
                  <a:rPr lang="en-US" dirty="0">
                    <a:sym typeface="Wingdings" pitchFamily="2" charset="2"/>
                  </a:rPr>
                  <a:t>B</a:t>
                </a:r>
                <a:r>
                  <a:rPr lang="en-US" dirty="0" smtClean="0"/>
                  <a:t>ounds on spectral radii: 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, for all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972" t="-19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22304"/>
            <a:ext cx="5920274" cy="128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“Smallness” of matrix coefficients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6516217" y="4977172"/>
            <a:ext cx="807706" cy="684076"/>
          </a:xfrm>
          <a:prstGeom prst="ellips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99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07504" y="1600200"/>
                <a:ext cx="8658544" cy="4495800"/>
              </a:xfrm>
            </p:spPr>
            <p:txBody>
              <a:bodyPr>
                <a:normAutofit/>
              </a:bodyPr>
              <a:lstStyle/>
              <a:p>
                <a:pPr lvl="5"/>
                <a:r>
                  <a:rPr lang="en-US" dirty="0" smtClean="0"/>
                  <a:t>Nb of distance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 </a:t>
                </a:r>
                <a:r>
                  <a:rPr lang="en-US" dirty="0" smtClean="0"/>
                  <a:t>neighbors: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5"/>
                <a:r>
                  <a:rPr lang="en-US" dirty="0" smtClean="0"/>
                  <a:t>Sum of spins of distance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 </a:t>
                </a:r>
                <a:r>
                  <a:rPr lang="en-US" dirty="0" smtClean="0"/>
                  <a:t>neighbors: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:endParaRPr lang="en-US" dirty="0" smtClean="0">
                  <a:sym typeface="Wingdings" pitchFamily="2" charset="2"/>
                </a:endParaRPr>
              </a:p>
              <a:p>
                <a:pPr marL="365760" lvl="1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365760" lvl="1" indent="0">
                  <a:buNone/>
                </a:pPr>
                <a:r>
                  <a:rPr lang="en-US" sz="2000" dirty="0" smtClean="0">
                    <a:sym typeface="Wingdings" pitchFamily="2" charset="2"/>
                  </a:rPr>
                  <a:t>then </a:t>
                </a:r>
                <a:r>
                  <a:rPr lang="en-US" sz="2000" dirty="0" err="1" smtClean="0">
                    <a:sym typeface="Wingdings" pitchFamily="2" charset="2"/>
                  </a:rPr>
                  <a:t>whp</a:t>
                </a:r>
                <a:r>
                  <a:rPr lang="en-US" sz="2000" dirty="0" smtClean="0">
                    <a:sym typeface="Wingdings" pitchFamily="2" charset="2"/>
                  </a:rPr>
                  <a:t>:		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sym typeface="Wingdings" pitchFamily="2" charset="2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𝛼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𝑡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𝑙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</m:e>
                    </m:d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𝑡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 smtClean="0">
                  <a:solidFill>
                    <a:srgbClr val="FF0000"/>
                  </a:solidFill>
                  <a:sym typeface="Wingdings" pitchFamily="2" charset="2"/>
                </a:endParaRPr>
              </a:p>
              <a:p>
                <a:pPr marL="365760" lvl="1" indent="0"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  <a:sym typeface="Wingdings" pitchFamily="2" charset="2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𝛽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𝑙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</m:e>
                    </m:d>
                    <m:r>
                      <a:rPr lang="en-US" sz="200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𝑡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 smtClean="0">
                  <a:sym typeface="Wingdings" pitchFamily="2" charset="2"/>
                </a:endParaRPr>
              </a:p>
              <a:p>
                <a:pPr marL="365760" lvl="1" indent="0">
                  <a:buNone/>
                </a:pPr>
                <a:r>
                  <a:rPr lang="en-US" sz="2000" dirty="0" smtClean="0">
                    <a:sym typeface="Wingdings" pitchFamily="2" charset="2"/>
                  </a:rPr>
                  <a:t>Proof: </a:t>
                </a:r>
                <a:r>
                  <a:rPr lang="en-US" sz="2000" dirty="0" err="1" smtClean="0">
                    <a:sym typeface="Wingdings" pitchFamily="2" charset="2"/>
                  </a:rPr>
                  <a:t>Chernoff</a:t>
                </a:r>
                <a:r>
                  <a:rPr lang="en-US" sz="2000" dirty="0" smtClean="0">
                    <a:sym typeface="Wingdings" pitchFamily="2" charset="2"/>
                  </a:rPr>
                  <a:t> bounds on binomial random variables</a:t>
                </a:r>
              </a:p>
              <a:p>
                <a:pPr marL="365760" lvl="1" indent="0">
                  <a:buNone/>
                </a:pPr>
                <a:endParaRPr lang="en-US" sz="2000" dirty="0" smtClean="0">
                  <a:sym typeface="Wingdings" pitchFamily="2" charset="2"/>
                </a:endParaRPr>
              </a:p>
              <a:p>
                <a:pPr marL="365760" lvl="1" indent="0">
                  <a:buNone/>
                </a:pPr>
                <a:r>
                  <a:rPr lang="en-US" sz="2000" dirty="0" smtClean="0">
                    <a:sym typeface="Wingdings" pitchFamily="2" charset="2"/>
                  </a:rPr>
                  <a:t>Corollary: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sym typeface="Wingdings" pitchFamily="2" charset="2"/>
                      </a:rPr>
                      <m:t>𝑚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𝑙</m:t>
                    </m:r>
                  </m:oMath>
                </a14:m>
                <a:r>
                  <a:rPr lang="en-US" sz="2000" dirty="0" smtClean="0">
                    <a:sym typeface="Wingdings" pitchFamily="2" charset="2"/>
                  </a:rPr>
                  <a:t>, </a:t>
                </a:r>
                <a:r>
                  <a:rPr lang="en-US" sz="2000" dirty="0" err="1" smtClean="0">
                    <a:sym typeface="Wingdings" pitchFamily="2" charset="2"/>
                  </a:rPr>
                  <a:t>whp</a:t>
                </a:r>
                <a:endParaRPr lang="en-US" sz="2000" dirty="0" smtClean="0">
                  <a:sym typeface="Wingdings" pitchFamily="2" charset="2"/>
                </a:endParaRPr>
              </a:p>
              <a:p>
                <a:pPr marL="1143000" lvl="3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1143000" lvl="3" indent="0">
                  <a:buNone/>
                </a:pPr>
                <a:endParaRPr lang="en-US" dirty="0" smtClean="0">
                  <a:sym typeface="Wingdings" pitchFamily="2" charset="2"/>
                </a:endParaRPr>
              </a:p>
              <a:p>
                <a:pPr marL="1143000" lvl="3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07504" y="1600200"/>
                <a:ext cx="8658544" cy="4495800"/>
              </a:xfrm>
              <a:blipFill rotWithShape="1">
                <a:blip r:embed="rId2"/>
                <a:stretch>
                  <a:fillRect t="-6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04" y="5210894"/>
            <a:ext cx="36766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Proof elements 2) Quasi-deterministic growth of node neighborhoods</a:t>
            </a:r>
            <a:endParaRPr lang="fr-FR" sz="3200" dirty="0"/>
          </a:p>
        </p:txBody>
      </p:sp>
      <p:sp>
        <p:nvSpPr>
          <p:cNvPr id="4" name="Ellipse 3"/>
          <p:cNvSpPr/>
          <p:nvPr/>
        </p:nvSpPr>
        <p:spPr>
          <a:xfrm>
            <a:off x="1115616" y="155679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888254" y="186159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177851" y="186159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509192" y="185816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708189" y="21547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066103" y="21694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458160" y="2178901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835696" y="2178901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11560" y="2540799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969474" y="2555479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1361531" y="25649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1739067" y="25649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2148349" y="2540799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fr-FR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467544" y="1664804"/>
            <a:ext cx="0" cy="1106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4" idx="3"/>
          </p:cNvCxnSpPr>
          <p:nvPr/>
        </p:nvCxnSpPr>
        <p:spPr>
          <a:xfrm flipH="1">
            <a:off x="996266" y="1741180"/>
            <a:ext cx="150986" cy="116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5" idx="3"/>
            <a:endCxn id="8" idx="0"/>
          </p:cNvCxnSpPr>
          <p:nvPr/>
        </p:nvCxnSpPr>
        <p:spPr>
          <a:xfrm flipH="1">
            <a:off x="816201" y="2045980"/>
            <a:ext cx="103689" cy="108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5" idx="4"/>
            <a:endCxn id="9" idx="0"/>
          </p:cNvCxnSpPr>
          <p:nvPr/>
        </p:nvCxnSpPr>
        <p:spPr>
          <a:xfrm>
            <a:off x="996266" y="2077616"/>
            <a:ext cx="177849" cy="91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8" idx="4"/>
            <a:endCxn id="12" idx="1"/>
          </p:cNvCxnSpPr>
          <p:nvPr/>
        </p:nvCxnSpPr>
        <p:spPr>
          <a:xfrm flipH="1">
            <a:off x="643196" y="2370820"/>
            <a:ext cx="173005" cy="201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4" idx="4"/>
            <a:endCxn id="6" idx="7"/>
          </p:cNvCxnSpPr>
          <p:nvPr/>
        </p:nvCxnSpPr>
        <p:spPr>
          <a:xfrm>
            <a:off x="1223628" y="1772816"/>
            <a:ext cx="138611" cy="120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4" idx="5"/>
            <a:endCxn id="7" idx="1"/>
          </p:cNvCxnSpPr>
          <p:nvPr/>
        </p:nvCxnSpPr>
        <p:spPr>
          <a:xfrm>
            <a:off x="1300004" y="1741180"/>
            <a:ext cx="240824" cy="148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7" idx="5"/>
            <a:endCxn id="11" idx="1"/>
          </p:cNvCxnSpPr>
          <p:nvPr/>
        </p:nvCxnSpPr>
        <p:spPr>
          <a:xfrm>
            <a:off x="1693580" y="2042548"/>
            <a:ext cx="173752" cy="167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7" idx="3"/>
            <a:endCxn id="10" idx="0"/>
          </p:cNvCxnSpPr>
          <p:nvPr/>
        </p:nvCxnSpPr>
        <p:spPr>
          <a:xfrm>
            <a:off x="1540828" y="2042548"/>
            <a:ext cx="25344" cy="136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>
            <a:stCxn id="10" idx="4"/>
            <a:endCxn id="14" idx="1"/>
          </p:cNvCxnSpPr>
          <p:nvPr/>
        </p:nvCxnSpPr>
        <p:spPr>
          <a:xfrm flipH="1">
            <a:off x="1393167" y="2394925"/>
            <a:ext cx="173005" cy="201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>
            <a:stCxn id="11" idx="4"/>
            <a:endCxn id="15" idx="0"/>
          </p:cNvCxnSpPr>
          <p:nvPr/>
        </p:nvCxnSpPr>
        <p:spPr>
          <a:xfrm flipH="1">
            <a:off x="1847079" y="2394925"/>
            <a:ext cx="96629" cy="169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>
            <a:stCxn id="11" idx="5"/>
            <a:endCxn id="16" idx="1"/>
          </p:cNvCxnSpPr>
          <p:nvPr/>
        </p:nvCxnSpPr>
        <p:spPr>
          <a:xfrm>
            <a:off x="2020084" y="2363289"/>
            <a:ext cx="159901" cy="209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2798306" y="5110713"/>
            <a:ext cx="1088193" cy="684076"/>
          </a:xfrm>
          <a:prstGeom prst="ellips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2862636" y="5732702"/>
            <a:ext cx="1023863" cy="684076"/>
          </a:xfrm>
          <a:prstGeom prst="ellips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>
            <a:stCxn id="17" idx="7"/>
          </p:cNvCxnSpPr>
          <p:nvPr/>
        </p:nvCxnSpPr>
        <p:spPr>
          <a:xfrm flipV="1">
            <a:off x="3727137" y="4903598"/>
            <a:ext cx="1031136" cy="307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32" idx="7"/>
          </p:cNvCxnSpPr>
          <p:nvPr/>
        </p:nvCxnSpPr>
        <p:spPr>
          <a:xfrm flipV="1">
            <a:off x="3736558" y="4930693"/>
            <a:ext cx="1165731" cy="902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4879263" y="4692349"/>
                <a:ext cx="38692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Close to 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263" y="4692349"/>
                <a:ext cx="386920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260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4422827" y="5250259"/>
                <a:ext cx="1766573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  <m:t>−1)/2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827" y="5250259"/>
                <a:ext cx="1766573" cy="4049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4398233" y="5938805"/>
                <a:ext cx="1766573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−1)/2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233" y="5938805"/>
                <a:ext cx="1766573" cy="4049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8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28" grpId="0"/>
      <p:bldP spid="22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</a:t>
            </a:r>
            <a:r>
              <a:rPr lang="en-US" dirty="0" err="1" smtClean="0"/>
              <a:t>Ramanujan</a:t>
            </a:r>
            <a:r>
              <a:rPr lang="en-US" dirty="0" smtClean="0"/>
              <a:t> property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Previous results combined give 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59641"/>
            <a:ext cx="3766038" cy="529599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6" y="4005828"/>
            <a:ext cx="5945658" cy="100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171263" cy="94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èche droite 6"/>
          <p:cNvSpPr/>
          <p:nvPr/>
        </p:nvSpPr>
        <p:spPr>
          <a:xfrm rot="1780940" flipV="1">
            <a:off x="5666018" y="3923794"/>
            <a:ext cx="876607" cy="125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7912912">
            <a:off x="3576476" y="3884766"/>
            <a:ext cx="786682" cy="138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9350936">
            <a:off x="2466578" y="3830497"/>
            <a:ext cx="1300159" cy="194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563888" y="3356992"/>
            <a:ext cx="2376264" cy="504056"/>
          </a:xfrm>
          <a:prstGeom prst="wedgeRoundRectCallout">
            <a:avLst>
              <a:gd name="adj1" fmla="val -23023"/>
              <a:gd name="adj2" fmla="val -469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spectral radius bounds </a:t>
            </a:r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 rot="19264547">
            <a:off x="3673741" y="4912230"/>
            <a:ext cx="854380" cy="83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à coins arrondis 10"/>
              <p:cNvSpPr/>
              <p:nvPr/>
            </p:nvSpPr>
            <p:spPr>
              <a:xfrm>
                <a:off x="1331640" y="5013176"/>
                <a:ext cx="2664296" cy="504056"/>
              </a:xfrm>
              <a:prstGeom prst="wedgeRoundRectCallout">
                <a:avLst>
                  <a:gd name="adj1" fmla="val -23023"/>
                  <a:gd name="adj2" fmla="val -4697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Express in terms 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1" name="Rectangle à coins arrondi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013176"/>
                <a:ext cx="2664296" cy="504056"/>
              </a:xfrm>
              <a:prstGeom prst="wedgeRoundRectCallout">
                <a:avLst>
                  <a:gd name="adj1" fmla="val -23023"/>
                  <a:gd name="adj2" fmla="val -46971"/>
                  <a:gd name="adj3" fmla="val 16667"/>
                </a:avLst>
              </a:prstGeom>
              <a:blipFill rotWithShape="0">
                <a:blip r:embed="rId5"/>
                <a:stretch>
                  <a:fillRect l="-680" b="-34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à coins arrondis 12"/>
          <p:cNvSpPr/>
          <p:nvPr/>
        </p:nvSpPr>
        <p:spPr>
          <a:xfrm>
            <a:off x="899592" y="5733256"/>
            <a:ext cx="2376264" cy="895400"/>
          </a:xfrm>
          <a:prstGeom prst="wedgeRoundRectCallout">
            <a:avLst>
              <a:gd name="adj1" fmla="val -23023"/>
              <a:gd name="adj2" fmla="val -469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bounds from quasi-deterministic growth</a:t>
            </a:r>
            <a:endParaRPr lang="fr-FR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624892"/>
            <a:ext cx="2875529" cy="1116476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58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iangle isocèle 24"/>
          <p:cNvSpPr/>
          <p:nvPr/>
        </p:nvSpPr>
        <p:spPr>
          <a:xfrm>
            <a:off x="2843808" y="4435371"/>
            <a:ext cx="5381903" cy="1729932"/>
          </a:xfrm>
          <a:prstGeom prst="triangle">
            <a:avLst>
              <a:gd name="adj" fmla="val 100000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riangle isocèle 21"/>
          <p:cNvSpPr/>
          <p:nvPr/>
        </p:nvSpPr>
        <p:spPr>
          <a:xfrm rot="10800000">
            <a:off x="2492152" y="3356991"/>
            <a:ext cx="4168080" cy="2808312"/>
          </a:xfrm>
          <a:prstGeom prst="triangle">
            <a:avLst>
              <a:gd name="adj" fmla="val 100000"/>
            </a:avLst>
          </a:prstGeom>
          <a:solidFill>
            <a:srgbClr val="09A732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Remaining mysteries about SBM’s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C</a:t>
            </a:r>
            <a:r>
              <a:rPr lang="en-US" sz="2000" dirty="0" smtClean="0"/>
              <a:t>onjectured “phase diagram” for more than 2 blocks</a:t>
            </a:r>
          </a:p>
          <a:p>
            <a:pPr marL="0" indent="0">
              <a:buNone/>
            </a:pPr>
            <a:r>
              <a:rPr lang="en-US" sz="2000" dirty="0" smtClean="0"/>
              <a:t>(assuming fixed inter-community parameter b)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5" name="Connecteur droit avec flèche 4"/>
          <p:cNvCxnSpPr>
            <a:stCxn id="22" idx="0"/>
          </p:cNvCxnSpPr>
          <p:nvPr/>
        </p:nvCxnSpPr>
        <p:spPr>
          <a:xfrm flipV="1">
            <a:off x="2492152" y="3212975"/>
            <a:ext cx="0" cy="295232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2492152" y="6157057"/>
            <a:ext cx="6112296" cy="824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39552" y="3789039"/>
            <a:ext cx="1624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Intra-community</a:t>
            </a:r>
          </a:p>
          <a:p>
            <a:r>
              <a:rPr lang="en-US" dirty="0"/>
              <a:t>p</a:t>
            </a:r>
            <a:r>
              <a:rPr lang="en-US" dirty="0" smtClean="0"/>
              <a:t>arameter a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347311" y="6167045"/>
            <a:ext cx="1401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</a:t>
            </a:r>
          </a:p>
          <a:p>
            <a:r>
              <a:rPr lang="en-US" dirty="0" smtClean="0"/>
              <a:t>communities </a:t>
            </a:r>
            <a:r>
              <a:rPr lang="en-US" dirty="0"/>
              <a:t>r</a:t>
            </a:r>
            <a:endParaRPr lang="fr-FR" dirty="0"/>
          </a:p>
        </p:txBody>
      </p:sp>
      <p:cxnSp>
        <p:nvCxnSpPr>
          <p:cNvPr id="12" name="Connecteur droit 11"/>
          <p:cNvCxnSpPr>
            <a:stCxn id="22" idx="0"/>
          </p:cNvCxnSpPr>
          <p:nvPr/>
        </p:nvCxnSpPr>
        <p:spPr>
          <a:xfrm flipV="1">
            <a:off x="2492152" y="3212975"/>
            <a:ext cx="4384104" cy="295232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 rot="19369076">
                <a:off x="4789566" y="3958607"/>
                <a:ext cx="1033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fr-FR" dirty="0" smtClean="0">
                    <a:sym typeface="Symbol"/>
                  </a:rPr>
                  <a:t>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69076">
                <a:off x="4789566" y="3958607"/>
                <a:ext cx="1033745" cy="369332"/>
              </a:xfrm>
              <a:prstGeom prst="rect">
                <a:avLst/>
              </a:prstGeom>
              <a:blipFill rotWithShape="1">
                <a:blip r:embed="rId2"/>
                <a:stretch>
                  <a:fillRect r="-28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orme libre 15"/>
          <p:cNvSpPr/>
          <p:nvPr/>
        </p:nvSpPr>
        <p:spPr>
          <a:xfrm>
            <a:off x="2862505" y="4435371"/>
            <a:ext cx="5381903" cy="1721686"/>
          </a:xfrm>
          <a:custGeom>
            <a:avLst/>
            <a:gdLst>
              <a:gd name="connsiteX0" fmla="*/ 0 w 4966137"/>
              <a:gd name="connsiteY0" fmla="*/ 1545021 h 1545021"/>
              <a:gd name="connsiteX1" fmla="*/ 1166648 w 4966137"/>
              <a:gd name="connsiteY1" fmla="*/ 835573 h 1545021"/>
              <a:gd name="connsiteX2" fmla="*/ 2364827 w 4966137"/>
              <a:gd name="connsiteY2" fmla="*/ 409904 h 1545021"/>
              <a:gd name="connsiteX3" fmla="*/ 3736427 w 4966137"/>
              <a:gd name="connsiteY3" fmla="*/ 141890 h 1545021"/>
              <a:gd name="connsiteX4" fmla="*/ 4430110 w 4966137"/>
              <a:gd name="connsiteY4" fmla="*/ 63062 h 1545021"/>
              <a:gd name="connsiteX5" fmla="*/ 4966137 w 4966137"/>
              <a:gd name="connsiteY5" fmla="*/ 0 h 1545021"/>
              <a:gd name="connsiteX6" fmla="*/ 4966137 w 4966137"/>
              <a:gd name="connsiteY6" fmla="*/ 0 h 154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6137" h="1545021">
                <a:moveTo>
                  <a:pt x="0" y="1545021"/>
                </a:moveTo>
                <a:cubicBezTo>
                  <a:pt x="386255" y="1284890"/>
                  <a:pt x="772510" y="1024759"/>
                  <a:pt x="1166648" y="835573"/>
                </a:cubicBezTo>
                <a:cubicBezTo>
                  <a:pt x="1560786" y="646387"/>
                  <a:pt x="1936531" y="525518"/>
                  <a:pt x="2364827" y="409904"/>
                </a:cubicBezTo>
                <a:cubicBezTo>
                  <a:pt x="2793124" y="294290"/>
                  <a:pt x="3392213" y="199697"/>
                  <a:pt x="3736427" y="141890"/>
                </a:cubicBezTo>
                <a:cubicBezTo>
                  <a:pt x="4080641" y="84083"/>
                  <a:pt x="4430110" y="63062"/>
                  <a:pt x="4430110" y="63062"/>
                </a:cubicBezTo>
                <a:lnTo>
                  <a:pt x="4966137" y="0"/>
                </a:lnTo>
                <a:lnTo>
                  <a:pt x="4966137" y="0"/>
                </a:lnTo>
              </a:path>
            </a:pathLst>
          </a:custGeom>
          <a:solidFill>
            <a:srgbClr val="FF0000">
              <a:alpha val="50000"/>
            </a:srgbClr>
          </a:solidFill>
          <a:ln w="508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 rot="20963560">
                <a:off x="5162548" y="4627529"/>
                <a:ext cx="1861087" cy="704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fr-FR" dirty="0" smtClean="0">
                    <a:sym typeface="Symbol"/>
                  </a:rPr>
                  <a:t>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sym typeface="Symbol"/>
                          </a:rPr>
                          <m:t>log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⁡(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)</m:t>
                        </m:r>
                      </m:e>
                    </m:rad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63560">
                <a:off x="5162548" y="4627529"/>
                <a:ext cx="1861087" cy="7047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/>
          <p:cNvSpPr txBox="1"/>
          <p:nvPr/>
        </p:nvSpPr>
        <p:spPr>
          <a:xfrm>
            <a:off x="2555776" y="3873821"/>
            <a:ext cx="1913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Detection easy</a:t>
            </a:r>
          </a:p>
          <a:p>
            <a:r>
              <a:rPr lang="en-US" dirty="0" smtClean="0"/>
              <a:t>(spectral methods </a:t>
            </a:r>
          </a:p>
          <a:p>
            <a:r>
              <a:rPr lang="en-US" dirty="0" smtClean="0"/>
              <a:t>or BP)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202320" y="3573016"/>
            <a:ext cx="2690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Detection hard but feasible</a:t>
            </a:r>
          </a:p>
          <a:p>
            <a:r>
              <a:rPr lang="en-US" dirty="0" smtClean="0"/>
              <a:t>(how? In polynomial time?)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099427" y="5723963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Detection infeasible</a:t>
            </a:r>
          </a:p>
        </p:txBody>
      </p:sp>
      <p:sp>
        <p:nvSpPr>
          <p:cNvPr id="20" name="Parenthèses 19"/>
          <p:cNvSpPr/>
          <p:nvPr/>
        </p:nvSpPr>
        <p:spPr>
          <a:xfrm>
            <a:off x="6367517" y="1556794"/>
            <a:ext cx="2020907" cy="165618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Processus 23"/>
          <p:cNvSpPr/>
          <p:nvPr/>
        </p:nvSpPr>
        <p:spPr>
          <a:xfrm>
            <a:off x="6655548" y="1628798"/>
            <a:ext cx="387268" cy="387267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rganigramme : Processus 34"/>
          <p:cNvSpPr/>
          <p:nvPr/>
        </p:nvSpPr>
        <p:spPr>
          <a:xfrm>
            <a:off x="7216793" y="2105446"/>
            <a:ext cx="387268" cy="387267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Organigramme : Processus 35"/>
          <p:cNvSpPr/>
          <p:nvPr/>
        </p:nvSpPr>
        <p:spPr>
          <a:xfrm>
            <a:off x="7792857" y="2609685"/>
            <a:ext cx="387268" cy="387267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Organigramme : Processus 36"/>
          <p:cNvSpPr/>
          <p:nvPr/>
        </p:nvSpPr>
        <p:spPr>
          <a:xfrm>
            <a:off x="7216793" y="2605933"/>
            <a:ext cx="387268" cy="387267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Organigramme : Processus 37"/>
          <p:cNvSpPr/>
          <p:nvPr/>
        </p:nvSpPr>
        <p:spPr>
          <a:xfrm>
            <a:off x="6655714" y="2605934"/>
            <a:ext cx="387268" cy="387267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Organigramme : Processus 38"/>
          <p:cNvSpPr/>
          <p:nvPr/>
        </p:nvSpPr>
        <p:spPr>
          <a:xfrm>
            <a:off x="6655714" y="2102256"/>
            <a:ext cx="387268" cy="387267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Organigramme : Processus 39"/>
          <p:cNvSpPr/>
          <p:nvPr/>
        </p:nvSpPr>
        <p:spPr>
          <a:xfrm>
            <a:off x="7792857" y="2105446"/>
            <a:ext cx="387268" cy="387267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Organigramme : Processus 40"/>
          <p:cNvSpPr/>
          <p:nvPr/>
        </p:nvSpPr>
        <p:spPr>
          <a:xfrm>
            <a:off x="7792857" y="1628798"/>
            <a:ext cx="387268" cy="387267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Organigramme : Processus 41"/>
          <p:cNvSpPr/>
          <p:nvPr/>
        </p:nvSpPr>
        <p:spPr>
          <a:xfrm>
            <a:off x="7216793" y="1628797"/>
            <a:ext cx="387268" cy="387267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2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Remaining mysteries about SBM’s (2)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Clique detection problem: add a size-K clique to random graph with edge-probability ½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i.e. a 2-block SBM with unbalanced 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block sizes: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smtClean="0">
                    <a:sym typeface="Symbol"/>
                  </a:rPr>
                  <a:t>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fr-FR" dirty="0" smtClean="0"/>
                  <a:t>clique </a:t>
                </a:r>
                <a:r>
                  <a:rPr lang="fr-FR" dirty="0" err="1" smtClean="0"/>
                  <a:t>easily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detectable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e.g</a:t>
                </a:r>
                <a:r>
                  <a:rPr lang="fr-FR" dirty="0" smtClean="0"/>
                  <a:t>. inspection of </a:t>
                </a:r>
                <a:r>
                  <a:rPr lang="fr-FR" dirty="0" err="1" smtClean="0"/>
                  <a:t>node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degrees</a:t>
                </a:r>
                <a:r>
                  <a:rPr lang="fr-FR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are there polynomial-time algorithms for smaller yet large K? 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(e.g.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Wingdings" pitchFamily="2" charset="2"/>
                      </a:rPr>
                      <m:t>𝐾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= </m:t>
                    </m:r>
                  </m:oMath>
                </a14:m>
                <a:r>
                  <a:rPr lang="fr-FR" dirty="0" smtClean="0">
                    <a:sym typeface="Symbol"/>
                  </a:rPr>
                  <a:t></a:t>
                </a:r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sym typeface="Symbol"/>
                              </a:rPr>
                              <m:t>3</m:t>
                            </m:r>
                          </m:deg>
                          <m:e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fr-FR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A notoriously hard problem (“planted clique detection” recently proposed as a new benchmark of algorithmic hardness)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73" t="-20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arenthèses 3"/>
          <p:cNvSpPr/>
          <p:nvPr/>
        </p:nvSpPr>
        <p:spPr>
          <a:xfrm>
            <a:off x="5292080" y="2060848"/>
            <a:ext cx="2376264" cy="208823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rganigramme : Processus 4"/>
          <p:cNvSpPr/>
          <p:nvPr/>
        </p:nvSpPr>
        <p:spPr>
          <a:xfrm>
            <a:off x="6156176" y="2276871"/>
            <a:ext cx="1265615" cy="3872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Processus 7"/>
          <p:cNvSpPr/>
          <p:nvPr/>
        </p:nvSpPr>
        <p:spPr>
          <a:xfrm>
            <a:off x="5580111" y="2276870"/>
            <a:ext cx="387268" cy="387267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Processus 9"/>
          <p:cNvSpPr/>
          <p:nvPr/>
        </p:nvSpPr>
        <p:spPr>
          <a:xfrm>
            <a:off x="6156176" y="2772663"/>
            <a:ext cx="1265615" cy="11600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Processus 14"/>
          <p:cNvSpPr/>
          <p:nvPr/>
        </p:nvSpPr>
        <p:spPr>
          <a:xfrm rot="5400000">
            <a:off x="5178867" y="3173907"/>
            <a:ext cx="1189756" cy="3872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fermante 5"/>
          <p:cNvSpPr/>
          <p:nvPr/>
        </p:nvSpPr>
        <p:spPr>
          <a:xfrm>
            <a:off x="7912595" y="2276870"/>
            <a:ext cx="216024" cy="387267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ccolade fermante 10"/>
          <p:cNvSpPr/>
          <p:nvPr/>
        </p:nvSpPr>
        <p:spPr>
          <a:xfrm>
            <a:off x="7912595" y="2825709"/>
            <a:ext cx="216024" cy="1106982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172400" y="226758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172400" y="314096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n-K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560395" y="314096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½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588224" y="227687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½ 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554984" y="314096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½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09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Conclusions and Outlook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600597"/>
            <a:ext cx="8582025" cy="5284787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/>
              <a:t>“Vanilla” spectral methods efficient for strong (logarithmic) signal strength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/>
              <a:t>Alternatives needed at low signal strength</a:t>
            </a:r>
          </a:p>
          <a:p>
            <a:pPr marL="777240" lvl="1" indent="-457200">
              <a:buFont typeface="Wingdings" pitchFamily="2" charset="2"/>
              <a:buChar char="q"/>
            </a:pPr>
            <a:r>
              <a:rPr lang="en-US" sz="2100" dirty="0" smtClean="0"/>
              <a:t>Belief propagation conjectured optimal</a:t>
            </a:r>
          </a:p>
          <a:p>
            <a:pPr marL="777240" lvl="1" indent="-457200">
              <a:buFont typeface="Wingdings" pitchFamily="2" charset="2"/>
              <a:buChar char="q"/>
            </a:pPr>
            <a:r>
              <a:rPr lang="en-US" sz="2100" dirty="0" smtClean="0"/>
              <a:t>Spectral approach on path-expanded matrix proven optimal down to “easy/hard” transition</a:t>
            </a:r>
          </a:p>
          <a:p>
            <a:pPr marL="320040" lvl="1" indent="0">
              <a:buNone/>
            </a:pPr>
            <a:endParaRPr lang="en-US" sz="24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/>
              <a:t>Computationally efficient methods for “hard” cases?</a:t>
            </a:r>
          </a:p>
          <a:p>
            <a:pPr marL="777240" lvl="1" indent="-457200">
              <a:buFont typeface="Wingdings" pitchFamily="2" charset="2"/>
              <a:buChar char="q"/>
            </a:pPr>
            <a:r>
              <a:rPr lang="en-US" sz="2100" dirty="0"/>
              <a:t>Detection in </a:t>
            </a:r>
            <a:r>
              <a:rPr lang="en-US" sz="2100" dirty="0" smtClean="0"/>
              <a:t>SBM = rich playground for analysis of computational complexity with methods of statistical physics</a:t>
            </a:r>
            <a:endParaRPr lang="en-US" sz="2100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/>
              <a:t>Does SBM model correctly real-life data?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/>
              <a:t>Speed of convergence,  better-than-random label projections, choice of embedding dimension…</a:t>
            </a:r>
          </a:p>
          <a:p>
            <a:pPr marL="777240" lvl="1" indent="-457200">
              <a:buFont typeface="Wingdings" pitchFamily="2" charset="2"/>
              <a:buChar char="q"/>
            </a:pP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48575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D. Tomozei, L.M., distributed user profiling via spectral methods, ACM Sigmetrics’10</a:t>
            </a:r>
          </a:p>
          <a:p>
            <a:pPr lvl="1"/>
            <a:endParaRPr lang="fr-FR" b="1" dirty="0" smtClean="0"/>
          </a:p>
          <a:p>
            <a:pPr lvl="1"/>
            <a:r>
              <a:rPr lang="en-US" dirty="0" smtClean="0"/>
              <a:t>M</a:t>
            </a:r>
            <a:r>
              <a:rPr lang="en-US" dirty="0"/>
              <a:t>. Lelarge, L.M., J. Xu, Reconstruction in the </a:t>
            </a:r>
            <a:r>
              <a:rPr lang="en-US" dirty="0" err="1"/>
              <a:t>labelled</a:t>
            </a:r>
            <a:r>
              <a:rPr lang="en-US" dirty="0"/>
              <a:t> stochastic block model, </a:t>
            </a:r>
            <a:r>
              <a:rPr lang="en-US" dirty="0" smtClean="0"/>
              <a:t>ITW’13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J. Xu, L.M., M. Lelarge, Edge label inference in generalized SBM: from spectral theory to impossibility results, </a:t>
            </a:r>
            <a:r>
              <a:rPr lang="en-US" dirty="0" smtClean="0"/>
              <a:t>COLT’14</a:t>
            </a:r>
          </a:p>
          <a:p>
            <a:pPr lvl="1"/>
            <a:endParaRPr lang="fr-FR" dirty="0"/>
          </a:p>
          <a:p>
            <a:pPr lvl="1"/>
            <a:r>
              <a:rPr lang="en-US" dirty="0" smtClean="0"/>
              <a:t>L.M., Community </a:t>
            </a:r>
            <a:r>
              <a:rPr lang="en-US" dirty="0"/>
              <a:t>detection thresholds and the weak </a:t>
            </a:r>
            <a:r>
              <a:rPr lang="en-US" dirty="0" err="1"/>
              <a:t>Ramanujan</a:t>
            </a:r>
            <a:r>
              <a:rPr lang="en-US" dirty="0"/>
              <a:t> </a:t>
            </a:r>
            <a:r>
              <a:rPr lang="en-US" dirty="0" smtClean="0"/>
              <a:t>property, ACM STOC’14</a:t>
            </a:r>
            <a:endParaRPr lang="fr-FR" b="1" dirty="0" smtClean="0"/>
          </a:p>
          <a:p>
            <a:pPr marL="365760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212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SBM with general types:</a:t>
                </a:r>
                <a:br>
                  <a:rPr lang="en-US" dirty="0" smtClean="0"/>
                </a:br>
                <a:r>
                  <a:rPr lang="en-US" dirty="0" smtClean="0"/>
                  <a:t>estimation for </a:t>
                </a:r>
                <a:r>
                  <a:rPr lang="en-US" dirty="0"/>
                  <a:t>logarithmic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𝑠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693" t="-27778" b="-42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600200"/>
                <a:ext cx="8712968" cy="449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Define Distance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𝑑𝑧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2800" dirty="0" smtClean="0"/>
                  <a:t>captures model structure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2800" dirty="0" smtClean="0"/>
                  <a:t>Verifies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𝑅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𝑑</m:t>
                    </m:r>
                  </m:oMath>
                </a14:m>
                <a:endParaRPr lang="en-US" sz="2800" b="0" dirty="0" smtClean="0">
                  <a:solidFill>
                    <a:srgbClr val="FF0000"/>
                  </a:solidFill>
                  <a:ea typeface="Cambria Math"/>
                  <a:sym typeface="Wingdings" pitchFamily="2" charset="2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nary>
                          <m:naryPr>
                            <m:chr m:val="∬"/>
                            <m:limLoc m:val="undOvr"/>
                            <m:subHide m:val="on"/>
                            <m:supHide m:val="on"/>
                            <m:ctrlPr>
                              <a:rPr lang="el-GR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l-GR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l-GR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l-GR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𝑑𝑥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𝑑𝑦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</m:e>
                        </m:nary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fr-FR" sz="28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600200"/>
                <a:ext cx="8712968" cy="4495800"/>
              </a:xfrm>
              <a:blipFill rotWithShape="0">
                <a:blip r:embed="rId4"/>
                <a:stretch>
                  <a:fillRect l="-1399" t="-14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4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Consistency result for </a:t>
                </a:r>
                <a:r>
                  <a:rPr lang="en-US" dirty="0"/>
                  <a:t>logarithmic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𝑠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693" b="-117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Inference of label distribution based on 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dirty="0" smtClean="0"/>
                  <a:t>-dimensional embedding 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E</a:t>
                </a:r>
                <a:r>
                  <a:rPr lang="en-US" dirty="0" smtClean="0"/>
                  <a:t>mpirical measures on </a:t>
                </a:r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</a:t>
                </a:r>
                <a:r>
                  <a:rPr lang="en-US" dirty="0" smtClean="0">
                    <a:sym typeface="Symbol"/>
                  </a:rPr>
                  <a:t>-neighborhoods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dirty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Symbol"/>
                  </a:rPr>
                  <a:t>For fraction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𝑅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 smtClean="0">
                    <a:sym typeface="Symbol"/>
                  </a:rPr>
                  <a:t> node pairs, estimation error verifies </a:t>
                </a:r>
                <a:endParaRPr lang="en-US" dirty="0" smtClean="0">
                  <a:solidFill>
                    <a:srgbClr val="FF0000"/>
                  </a:solidFill>
                  <a:sym typeface="Symbol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Symbol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𝜀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sym typeface="Symbol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sym typeface="Symbol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  <a:sym typeface="Symbol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sym typeface="Symbol"/>
                                            </a:rPr>
                                            <m:t>𝑅</m:t>
                                          </m:r>
                                        </m:sub>
                                      </m:sSub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0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Error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sym typeface="Symbol"/>
                        </a:rPr>
                        <m:t>=0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1645" t="-13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2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177281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Supporting data: user-content ratings matrix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Use content communities to support recommendation </a:t>
            </a:r>
          </a:p>
          <a:p>
            <a:r>
              <a:rPr lang="en-US" sz="2400" dirty="0" smtClean="0"/>
              <a:t>“users who liked this also liked…”</a:t>
            </a: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Application 2: content recommendation to users of Netflix-like system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3" name="Tableau 8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8300"/>
                  </p:ext>
                </p:extLst>
              </p:nvPr>
            </p:nvGraphicFramePr>
            <p:xfrm>
              <a:off x="539552" y="2719209"/>
              <a:ext cx="7848870" cy="2726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9774"/>
                    <a:gridCol w="1569774"/>
                    <a:gridCol w="1569774"/>
                    <a:gridCol w="1569774"/>
                    <a:gridCol w="1569774"/>
                  </a:tblGrid>
                  <a:tr h="5452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User</a:t>
                          </a:r>
                          <a:r>
                            <a:rPr lang="en-US" baseline="0" dirty="0" smtClean="0"/>
                            <a:t> / Movie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54520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**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***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54520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ym typeface="Symbol"/>
                            </a:rPr>
                            <a:t>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5452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</a:tr>
                  <a:tr h="54520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*****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**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**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3" name="Tableau 8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8300"/>
                  </p:ext>
                </p:extLst>
              </p:nvPr>
            </p:nvGraphicFramePr>
            <p:xfrm>
              <a:off x="539552" y="2719209"/>
              <a:ext cx="7848870" cy="2726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9774"/>
                    <a:gridCol w="1569774"/>
                    <a:gridCol w="1569774"/>
                    <a:gridCol w="1569774"/>
                    <a:gridCol w="1569774"/>
                  </a:tblGrid>
                  <a:tr h="5452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User</a:t>
                          </a:r>
                          <a:r>
                            <a:rPr lang="en-US" baseline="0" dirty="0" smtClean="0"/>
                            <a:t> / Movie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5618" r="-299612" b="-403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778" t="-5618" r="-200778" b="-403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1167" t="-5618" r="-389" b="-403371"/>
                          </a:stretch>
                        </a:blipFill>
                      </a:tcPr>
                    </a:tc>
                  </a:tr>
                  <a:tr h="54520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89" t="-104444" r="-401167" b="-29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**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***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54520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89" t="-206742" r="-401167" b="-20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ym typeface="Symbol"/>
                            </a:rPr>
                            <a:t>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5452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/>
                    </a:tc>
                  </a:tr>
                  <a:tr h="54520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89" t="-407865" r="-401167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*****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**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**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634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The Stochastic Block Model </a:t>
            </a:r>
          </a:p>
          <a:p>
            <a:pPr lvl="2"/>
            <a:r>
              <a:rPr lang="en-US" dirty="0" smtClean="0"/>
              <a:t>With labels</a:t>
            </a:r>
          </a:p>
          <a:p>
            <a:pPr lvl="2"/>
            <a:r>
              <a:rPr lang="en-US" dirty="0" smtClean="0"/>
              <a:t>With general types</a:t>
            </a:r>
          </a:p>
          <a:p>
            <a:pPr lvl="1"/>
            <a:r>
              <a:rPr lang="en-US" dirty="0" smtClean="0"/>
              <a:t>Performance of Spectral Methods </a:t>
            </a:r>
          </a:p>
          <a:p>
            <a:pPr lvl="2"/>
            <a:r>
              <a:rPr lang="en-US" dirty="0" smtClean="0"/>
              <a:t>“rich signal” case</a:t>
            </a:r>
          </a:p>
          <a:p>
            <a:pPr lvl="1"/>
            <a:r>
              <a:rPr lang="en-US" dirty="0" smtClean="0"/>
              <a:t>The weak signal case: sparse observations</a:t>
            </a:r>
          </a:p>
          <a:p>
            <a:pPr lvl="2"/>
            <a:r>
              <a:rPr lang="en-US" dirty="0" smtClean="0"/>
              <a:t>Phase transition on detectability</a:t>
            </a:r>
          </a:p>
          <a:p>
            <a:pPr lvl="2"/>
            <a:r>
              <a:rPr lang="en-US" dirty="0" smtClean="0"/>
              <a:t>A modified spectral method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87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The Stochastic Block Model </a:t>
            </a:r>
          </a:p>
          <a:p>
            <a:pPr lvl="2"/>
            <a:r>
              <a:rPr lang="en-US" dirty="0" smtClean="0"/>
              <a:t>With labels</a:t>
            </a:r>
          </a:p>
          <a:p>
            <a:pPr lvl="2"/>
            <a:r>
              <a:rPr lang="en-US" dirty="0" smtClean="0"/>
              <a:t>With general types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Performance of Spectral Methods 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“rich signal” case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weak signal case: sparse observations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Phase transition on detectability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 modified spectral method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5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Stochastic Block Model </a:t>
            </a:r>
            <a:br>
              <a:rPr lang="en-US" dirty="0" smtClean="0"/>
            </a:br>
            <a:r>
              <a:rPr lang="en-US" dirty="0" smtClean="0"/>
              <a:t>[Holland-Laskey-Leinhardt’83]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2973" y="1567276"/>
                <a:ext cx="8153400" cy="4495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dirty="0" smtClean="0"/>
                  <a:t> “nodes” partitioned into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dirty="0" smtClean="0"/>
                  <a:t> categories</a:t>
                </a:r>
              </a:p>
              <a:p>
                <a:r>
                  <a:rPr lang="en-US" dirty="0" smtClean="0"/>
                  <a:t>Category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nodes</a:t>
                </a:r>
              </a:p>
              <a:p>
                <a:r>
                  <a:rPr lang="en-US" dirty="0" smtClean="0"/>
                  <a:t>Edge between nodes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u,v</a:t>
                </a:r>
                <a:r>
                  <a:rPr lang="en-US" dirty="0" smtClean="0"/>
                  <a:t> present </a:t>
                </a:r>
              </a:p>
              <a:p>
                <a:pPr marL="0" indent="0">
                  <a:buNone/>
                </a:pP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/>
                  <a:t>:“signal strength”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 Observation: adjacency matrix 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A</a:t>
                </a:r>
              </a:p>
              <a:p>
                <a:pPr marL="0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A =			      + Noise matrix </a:t>
                </a:r>
                <a:endParaRPr lang="en-US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2973" y="1567276"/>
                <a:ext cx="8153400" cy="4495800"/>
              </a:xfrm>
              <a:blipFill rotWithShape="1">
                <a:blip r:embed="rId3"/>
                <a:stretch>
                  <a:fillRect l="-1345" t="-2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arenthèses 3"/>
          <p:cNvSpPr/>
          <p:nvPr/>
        </p:nvSpPr>
        <p:spPr>
          <a:xfrm>
            <a:off x="1619672" y="4509120"/>
            <a:ext cx="2376264" cy="208823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rganigramme : Processus 4"/>
          <p:cNvSpPr/>
          <p:nvPr/>
        </p:nvSpPr>
        <p:spPr>
          <a:xfrm>
            <a:off x="1763689" y="4581128"/>
            <a:ext cx="648072" cy="5400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Processus 5"/>
          <p:cNvSpPr/>
          <p:nvPr/>
        </p:nvSpPr>
        <p:spPr>
          <a:xfrm>
            <a:off x="1763688" y="5608741"/>
            <a:ext cx="252028" cy="20287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Processus 6"/>
          <p:cNvSpPr/>
          <p:nvPr/>
        </p:nvSpPr>
        <p:spPr>
          <a:xfrm>
            <a:off x="1763688" y="5220934"/>
            <a:ext cx="252028" cy="27003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Processus 7"/>
          <p:cNvSpPr/>
          <p:nvPr/>
        </p:nvSpPr>
        <p:spPr>
          <a:xfrm>
            <a:off x="3341514" y="4589659"/>
            <a:ext cx="504056" cy="27003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Processus 8"/>
          <p:cNvSpPr/>
          <p:nvPr/>
        </p:nvSpPr>
        <p:spPr>
          <a:xfrm>
            <a:off x="2579956" y="4941168"/>
            <a:ext cx="1265615" cy="180020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Processus 9"/>
          <p:cNvSpPr/>
          <p:nvPr/>
        </p:nvSpPr>
        <p:spPr>
          <a:xfrm>
            <a:off x="2579955" y="5220935"/>
            <a:ext cx="1265615" cy="11600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Processus 25"/>
          <p:cNvSpPr/>
          <p:nvPr/>
        </p:nvSpPr>
        <p:spPr>
          <a:xfrm rot="5400000">
            <a:off x="2591544" y="4562890"/>
            <a:ext cx="261500" cy="315035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Processus 27"/>
          <p:cNvSpPr/>
          <p:nvPr/>
        </p:nvSpPr>
        <p:spPr>
          <a:xfrm rot="5400000">
            <a:off x="2974155" y="4619835"/>
            <a:ext cx="270030" cy="20967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rganigramme : Processus 28"/>
          <p:cNvSpPr/>
          <p:nvPr/>
        </p:nvSpPr>
        <p:spPr>
          <a:xfrm rot="5400000">
            <a:off x="1716811" y="5699717"/>
            <a:ext cx="1173732" cy="216169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Organigramme : Processus 29"/>
          <p:cNvSpPr/>
          <p:nvPr/>
        </p:nvSpPr>
        <p:spPr>
          <a:xfrm rot="5400000">
            <a:off x="1646675" y="6007622"/>
            <a:ext cx="504056" cy="27003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e 20"/>
          <p:cNvGrpSpPr/>
          <p:nvPr/>
        </p:nvGrpSpPr>
        <p:grpSpPr>
          <a:xfrm>
            <a:off x="6110759" y="1952598"/>
            <a:ext cx="2799404" cy="2637060"/>
            <a:chOff x="2003549" y="4092575"/>
            <a:chExt cx="4818063" cy="2460625"/>
          </a:xfrm>
        </p:grpSpPr>
        <p:pic>
          <p:nvPicPr>
            <p:cNvPr id="31" name="Picture 4" descr="MCj0434877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124" y="6083300"/>
              <a:ext cx="468313" cy="46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MCj0436331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862" y="5829300"/>
              <a:ext cx="401637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7" descr="MCj0434881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962" y="5111750"/>
              <a:ext cx="468312" cy="35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MCj04348770000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524" y="4800600"/>
              <a:ext cx="446088" cy="336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9" descr="MCj0434885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549" y="5575300"/>
              <a:ext cx="401638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0" descr="MCj04339530000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324" y="4092575"/>
              <a:ext cx="401638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1" descr="MCj04339530000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987" y="6084888"/>
              <a:ext cx="398462" cy="30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2" descr="MCj0434881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762" y="4549775"/>
              <a:ext cx="468312" cy="35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3" descr="MCj0434885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712" y="6137275"/>
              <a:ext cx="401637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4" descr="MCj0434885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737" y="5421313"/>
              <a:ext cx="40005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5" descr="MCj04339530000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474" y="4246563"/>
              <a:ext cx="401638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AutoShape 16"/>
            <p:cNvCxnSpPr>
              <a:cxnSpLocks noChangeShapeType="1"/>
              <a:stCxn id="40" idx="3"/>
              <a:endCxn id="34" idx="1"/>
            </p:cNvCxnSpPr>
            <p:nvPr/>
          </p:nvCxnSpPr>
          <p:spPr bwMode="auto">
            <a:xfrm flipV="1">
              <a:off x="4792787" y="4968875"/>
              <a:ext cx="1582737" cy="604838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17"/>
            <p:cNvCxnSpPr>
              <a:cxnSpLocks noChangeShapeType="1"/>
              <a:stCxn id="34" idx="2"/>
              <a:endCxn id="31" idx="0"/>
            </p:cNvCxnSpPr>
            <p:nvPr/>
          </p:nvCxnSpPr>
          <p:spPr bwMode="auto">
            <a:xfrm flipH="1">
              <a:off x="6458074" y="5137150"/>
              <a:ext cx="141288" cy="946150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AutoShape 18"/>
            <p:cNvCxnSpPr>
              <a:cxnSpLocks noChangeShapeType="1"/>
              <a:stCxn id="34" idx="1"/>
              <a:endCxn id="38" idx="3"/>
            </p:cNvCxnSpPr>
            <p:nvPr/>
          </p:nvCxnSpPr>
          <p:spPr bwMode="auto">
            <a:xfrm flipH="1" flipV="1">
              <a:off x="4934074" y="4727575"/>
              <a:ext cx="1441450" cy="241300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19"/>
            <p:cNvCxnSpPr>
              <a:cxnSpLocks noChangeShapeType="1"/>
              <a:stCxn id="40" idx="1"/>
              <a:endCxn id="33" idx="3"/>
            </p:cNvCxnSpPr>
            <p:nvPr/>
          </p:nvCxnSpPr>
          <p:spPr bwMode="auto">
            <a:xfrm flipH="1" flipV="1">
              <a:off x="3486274" y="5289550"/>
              <a:ext cx="906463" cy="284163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20"/>
            <p:cNvCxnSpPr>
              <a:cxnSpLocks noChangeShapeType="1"/>
              <a:stCxn id="36" idx="2"/>
              <a:endCxn id="38" idx="1"/>
            </p:cNvCxnSpPr>
            <p:nvPr/>
          </p:nvCxnSpPr>
          <p:spPr bwMode="auto">
            <a:xfrm>
              <a:off x="4087937" y="4397375"/>
              <a:ext cx="377825" cy="330200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21"/>
            <p:cNvCxnSpPr>
              <a:cxnSpLocks noChangeShapeType="1"/>
              <a:stCxn id="41" idx="3"/>
              <a:endCxn id="36" idx="1"/>
            </p:cNvCxnSpPr>
            <p:nvPr/>
          </p:nvCxnSpPr>
          <p:spPr bwMode="auto">
            <a:xfrm flipV="1">
              <a:off x="2694112" y="4244975"/>
              <a:ext cx="1192212" cy="153988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22"/>
            <p:cNvCxnSpPr>
              <a:cxnSpLocks noChangeShapeType="1"/>
              <a:stCxn id="41" idx="2"/>
              <a:endCxn id="33" idx="0"/>
            </p:cNvCxnSpPr>
            <p:nvPr/>
          </p:nvCxnSpPr>
          <p:spPr bwMode="auto">
            <a:xfrm>
              <a:off x="2494087" y="4551363"/>
              <a:ext cx="758825" cy="560387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23"/>
            <p:cNvCxnSpPr>
              <a:cxnSpLocks noChangeShapeType="1"/>
              <a:stCxn id="39" idx="3"/>
              <a:endCxn id="31" idx="1"/>
            </p:cNvCxnSpPr>
            <p:nvPr/>
          </p:nvCxnSpPr>
          <p:spPr bwMode="auto">
            <a:xfrm>
              <a:off x="5229349" y="6289675"/>
              <a:ext cx="993775" cy="28575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24"/>
            <p:cNvCxnSpPr>
              <a:cxnSpLocks noChangeShapeType="1"/>
              <a:stCxn id="40" idx="2"/>
              <a:endCxn id="39" idx="0"/>
            </p:cNvCxnSpPr>
            <p:nvPr/>
          </p:nvCxnSpPr>
          <p:spPr bwMode="auto">
            <a:xfrm>
              <a:off x="4592762" y="5726113"/>
              <a:ext cx="436562" cy="411162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25"/>
            <p:cNvCxnSpPr>
              <a:cxnSpLocks noChangeShapeType="1"/>
              <a:stCxn id="33" idx="2"/>
              <a:endCxn id="32" idx="1"/>
            </p:cNvCxnSpPr>
            <p:nvPr/>
          </p:nvCxnSpPr>
          <p:spPr bwMode="auto">
            <a:xfrm>
              <a:off x="3252912" y="5467350"/>
              <a:ext cx="488950" cy="514350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26"/>
            <p:cNvCxnSpPr>
              <a:cxnSpLocks noChangeShapeType="1"/>
              <a:stCxn id="35" idx="3"/>
              <a:endCxn id="33" idx="1"/>
            </p:cNvCxnSpPr>
            <p:nvPr/>
          </p:nvCxnSpPr>
          <p:spPr bwMode="auto">
            <a:xfrm flipV="1">
              <a:off x="2405187" y="5289550"/>
              <a:ext cx="612775" cy="438150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27"/>
            <p:cNvCxnSpPr>
              <a:cxnSpLocks noChangeShapeType="1"/>
              <a:stCxn id="37" idx="3"/>
              <a:endCxn id="32" idx="2"/>
            </p:cNvCxnSpPr>
            <p:nvPr/>
          </p:nvCxnSpPr>
          <p:spPr bwMode="auto">
            <a:xfrm flipV="1">
              <a:off x="2981449" y="6134100"/>
              <a:ext cx="962025" cy="104775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AutoShape 28"/>
            <p:cNvCxnSpPr>
              <a:cxnSpLocks noChangeShapeType="1"/>
              <a:stCxn id="35" idx="2"/>
              <a:endCxn id="37" idx="0"/>
            </p:cNvCxnSpPr>
            <p:nvPr/>
          </p:nvCxnSpPr>
          <p:spPr bwMode="auto">
            <a:xfrm>
              <a:off x="2205162" y="5880100"/>
              <a:ext cx="577850" cy="204788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29"/>
            <p:cNvCxnSpPr>
              <a:cxnSpLocks noChangeShapeType="1"/>
              <a:stCxn id="38" idx="2"/>
              <a:endCxn id="40" idx="0"/>
            </p:cNvCxnSpPr>
            <p:nvPr/>
          </p:nvCxnSpPr>
          <p:spPr bwMode="auto">
            <a:xfrm flipH="1">
              <a:off x="4592762" y="4905375"/>
              <a:ext cx="107950" cy="515938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965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Labeled Stochastic Block Model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Edges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u-v</a:t>
                </a:r>
                <a:r>
                  <a:rPr lang="en-US" dirty="0" smtClean="0"/>
                  <a:t>) labeled by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uv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 L </a:t>
                </a:r>
                <a:r>
                  <a:rPr lang="en-US" dirty="0" smtClean="0">
                    <a:sym typeface="Symbol"/>
                  </a:rPr>
                  <a:t>(finite set)</a:t>
                </a:r>
              </a:p>
              <a:p>
                <a:r>
                  <a:rPr lang="en-US" dirty="0" smtClean="0">
                    <a:sym typeface="Symbol"/>
                  </a:rPr>
                  <a:t> Drawn from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)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Netflix case: labels 1-5 stars</a:t>
                </a: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4" descr="http://akalt.files.wordpress.com/2010/12/stick_figur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279" y="3924023"/>
            <a:ext cx="648033" cy="557873"/>
          </a:xfrm>
          <a:prstGeom prst="rect">
            <a:avLst/>
          </a:prstGeom>
          <a:noFill/>
        </p:spPr>
      </p:pic>
      <p:pic>
        <p:nvPicPr>
          <p:cNvPr id="33" name="Picture 6" descr="http://www.uke.de/kliniken/psychiatrie/downloads/klinik-psychiatrie-psychotherapie/Vide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573" y="3963712"/>
            <a:ext cx="468667" cy="381421"/>
          </a:xfrm>
          <a:prstGeom prst="rect">
            <a:avLst/>
          </a:prstGeom>
          <a:noFill/>
        </p:spPr>
      </p:pic>
      <p:pic>
        <p:nvPicPr>
          <p:cNvPr id="34" name="Picture 4" descr="http://akalt.files.wordpress.com/2010/12/stick_figur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736" y="3924023"/>
            <a:ext cx="648033" cy="557873"/>
          </a:xfrm>
          <a:prstGeom prst="rect">
            <a:avLst/>
          </a:prstGeom>
          <a:noFill/>
        </p:spPr>
      </p:pic>
      <p:pic>
        <p:nvPicPr>
          <p:cNvPr id="35" name="Picture 5" descr="http://akalt.files.wordpress.com/2010/12/stick_figur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279" y="5908489"/>
            <a:ext cx="648033" cy="557873"/>
          </a:xfrm>
          <a:prstGeom prst="rect">
            <a:avLst/>
          </a:prstGeom>
          <a:noFill/>
        </p:spPr>
      </p:pic>
      <p:pic>
        <p:nvPicPr>
          <p:cNvPr id="36" name="Picture 6" descr="http://akalt.files.wordpress.com/2010/12/stick_figur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6392" y="4460883"/>
            <a:ext cx="648033" cy="557873"/>
          </a:xfrm>
          <a:prstGeom prst="rect">
            <a:avLst/>
          </a:prstGeom>
          <a:noFill/>
        </p:spPr>
      </p:pic>
      <p:pic>
        <p:nvPicPr>
          <p:cNvPr id="37" name="Picture 7" descr="http://akalt.files.wordpress.com/2010/12/stick_figur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736" y="5233771"/>
            <a:ext cx="648033" cy="557873"/>
          </a:xfrm>
          <a:prstGeom prst="rect">
            <a:avLst/>
          </a:prstGeom>
          <a:noFill/>
        </p:spPr>
      </p:pic>
      <p:pic>
        <p:nvPicPr>
          <p:cNvPr id="38" name="Picture 8" descr="http://akalt.files.wordpress.com/2010/12/stick_figur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448" y="5948179"/>
            <a:ext cx="648033" cy="557873"/>
          </a:xfrm>
          <a:prstGeom prst="rect">
            <a:avLst/>
          </a:prstGeom>
          <a:noFill/>
        </p:spPr>
      </p:pic>
      <p:pic>
        <p:nvPicPr>
          <p:cNvPr id="39" name="Picture 9" descr="http://akalt.files.wordpress.com/2010/12/stick_figur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0856" y="5233771"/>
            <a:ext cx="648033" cy="557873"/>
          </a:xfrm>
          <a:prstGeom prst="rect">
            <a:avLst/>
          </a:prstGeom>
          <a:noFill/>
        </p:spPr>
      </p:pic>
      <p:pic>
        <p:nvPicPr>
          <p:cNvPr id="40" name="Picture 6" descr="http://www.uke.de/kliniken/psychiatrie/downloads/klinik-psychiatrie-psychotherapie/Vide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7613" y="4003401"/>
            <a:ext cx="468667" cy="381421"/>
          </a:xfrm>
          <a:prstGeom prst="rect">
            <a:avLst/>
          </a:prstGeom>
          <a:noFill/>
        </p:spPr>
      </p:pic>
      <p:pic>
        <p:nvPicPr>
          <p:cNvPr id="41" name="Picture 6" descr="http://www.uke.de/kliniken/psychiatrie/downloads/klinik-psychiatrie-psychotherapie/Vide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7613" y="4559052"/>
            <a:ext cx="468667" cy="381421"/>
          </a:xfrm>
          <a:prstGeom prst="rect">
            <a:avLst/>
          </a:prstGeom>
          <a:noFill/>
        </p:spPr>
      </p:pic>
      <p:pic>
        <p:nvPicPr>
          <p:cNvPr id="42" name="Picture 6" descr="http://www.uke.de/kliniken/psychiatrie/downloads/klinik-psychiatrie-psychotherapie/Vide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9359" y="5471907"/>
            <a:ext cx="468667" cy="381421"/>
          </a:xfrm>
          <a:prstGeom prst="rect">
            <a:avLst/>
          </a:prstGeom>
          <a:noFill/>
        </p:spPr>
      </p:pic>
      <p:pic>
        <p:nvPicPr>
          <p:cNvPr id="43" name="Picture 6" descr="http://www.uke.de/kliniken/psychiatrie/downloads/klinik-psychiatrie-psychotherapie/Vide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3902" y="5432217"/>
            <a:ext cx="468667" cy="381421"/>
          </a:xfrm>
          <a:prstGeom prst="rect">
            <a:avLst/>
          </a:prstGeom>
          <a:noFill/>
        </p:spPr>
      </p:pic>
      <p:pic>
        <p:nvPicPr>
          <p:cNvPr id="44" name="Picture 6" descr="http://www.uke.de/kliniken/psychiatrie/downloads/klinik-psychiatrie-psychotherapie/Vide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5646" y="6027557"/>
            <a:ext cx="468667" cy="381421"/>
          </a:xfrm>
          <a:prstGeom prst="rect">
            <a:avLst/>
          </a:prstGeom>
          <a:noFill/>
        </p:spPr>
      </p:pic>
      <p:pic>
        <p:nvPicPr>
          <p:cNvPr id="45" name="Picture 6" descr="http://www.uke.de/kliniken/psychiatrie/downloads/klinik-psychiatrie-psychotherapie/Vide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3902" y="6027557"/>
            <a:ext cx="468667" cy="381421"/>
          </a:xfrm>
          <a:prstGeom prst="rect">
            <a:avLst/>
          </a:prstGeom>
          <a:noFill/>
        </p:spPr>
      </p:pic>
      <p:pic>
        <p:nvPicPr>
          <p:cNvPr id="46" name="Picture 6" descr="http://www.uke.de/kliniken/psychiatrie/downloads/klinik-psychiatrie-psychotherapie/Vide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9861" y="4559052"/>
            <a:ext cx="468667" cy="381421"/>
          </a:xfrm>
          <a:prstGeom prst="rect">
            <a:avLst/>
          </a:prstGeom>
          <a:noFill/>
        </p:spPr>
      </p:pic>
      <p:sp>
        <p:nvSpPr>
          <p:cNvPr id="47" name="Oval 18"/>
          <p:cNvSpPr/>
          <p:nvPr/>
        </p:nvSpPr>
        <p:spPr>
          <a:xfrm>
            <a:off x="1645703" y="3765265"/>
            <a:ext cx="1388643" cy="13097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19"/>
          <p:cNvSpPr/>
          <p:nvPr/>
        </p:nvSpPr>
        <p:spPr>
          <a:xfrm>
            <a:off x="1599415" y="5114703"/>
            <a:ext cx="1481218" cy="1468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20"/>
          <p:cNvSpPr/>
          <p:nvPr/>
        </p:nvSpPr>
        <p:spPr>
          <a:xfrm>
            <a:off x="5256173" y="3844644"/>
            <a:ext cx="1620083" cy="127005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1"/>
          <p:cNvSpPr/>
          <p:nvPr/>
        </p:nvSpPr>
        <p:spPr>
          <a:xfrm>
            <a:off x="5241836" y="5327293"/>
            <a:ext cx="1620083" cy="127005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necteur droit avec flèche 50"/>
          <p:cNvCxnSpPr>
            <a:stCxn id="47" idx="7"/>
          </p:cNvCxnSpPr>
          <p:nvPr/>
        </p:nvCxnSpPr>
        <p:spPr bwMode="auto">
          <a:xfrm>
            <a:off x="2830983" y="3957074"/>
            <a:ext cx="2644341" cy="7060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Connecteur droit avec flèche 55"/>
          <p:cNvCxnSpPr>
            <a:stCxn id="48" idx="5"/>
            <a:endCxn id="50" idx="3"/>
          </p:cNvCxnSpPr>
          <p:nvPr/>
        </p:nvCxnSpPr>
        <p:spPr bwMode="auto">
          <a:xfrm>
            <a:off x="2863714" y="6368150"/>
            <a:ext cx="2615378" cy="4320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Connecteur droit avec flèche 56"/>
          <p:cNvCxnSpPr>
            <a:stCxn id="48" idx="6"/>
            <a:endCxn id="49" idx="2"/>
          </p:cNvCxnSpPr>
          <p:nvPr/>
        </p:nvCxnSpPr>
        <p:spPr bwMode="auto">
          <a:xfrm flipV="1">
            <a:off x="3080633" y="4479673"/>
            <a:ext cx="2175540" cy="136928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Connecteur droit avec flèche 57"/>
          <p:cNvCxnSpPr>
            <a:stCxn id="47" idx="6"/>
            <a:endCxn id="50" idx="2"/>
          </p:cNvCxnSpPr>
          <p:nvPr/>
        </p:nvCxnSpPr>
        <p:spPr bwMode="auto">
          <a:xfrm>
            <a:off x="3034346" y="4420140"/>
            <a:ext cx="2207491" cy="154218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1064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SBM with general types</a:t>
            </a:r>
            <a:br>
              <a:rPr lang="en-US" dirty="0" smtClean="0"/>
            </a:br>
            <a:r>
              <a:rPr lang="en-US" dirty="0" smtClean="0"/>
              <a:t>[Aldous’81; Lovász’12]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09120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/>
                  <a:t>User </a:t>
                </a:r>
                <a:r>
                  <a:rPr lang="en-US" sz="2200" dirty="0"/>
                  <a:t>type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</a:rPr>
                  <a:t>(u) </a:t>
                </a:r>
                <a:r>
                  <a:rPr lang="en-US" sz="2200" dirty="0" err="1" smtClean="0"/>
                  <a:t>i.i.d</a:t>
                </a:r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200" dirty="0" smtClean="0"/>
                  <a:t>in general set (e.g. uniform on [0,1])</a:t>
                </a:r>
              </a:p>
              <a:p>
                <a:r>
                  <a:rPr lang="en-US" sz="2200" dirty="0" smtClean="0"/>
                  <a:t>Edge (</a:t>
                </a:r>
                <a:r>
                  <a:rPr lang="en-US" sz="2200" dirty="0">
                    <a:solidFill>
                      <a:srgbClr val="FF0000"/>
                    </a:solidFill>
                  </a:rPr>
                  <a:t>u-v</a:t>
                </a:r>
                <a:r>
                  <a:rPr lang="en-US" sz="2200" dirty="0" smtClean="0"/>
                  <a:t>) present </a:t>
                </a:r>
                <a:r>
                  <a:rPr lang="en-US" sz="2200" dirty="0" err="1" smtClean="0"/>
                  <a:t>w.p</a:t>
                </a:r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b>
                    </m:sSub>
                    <m:r>
                      <a:rPr lang="en-US" sz="22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 smtClean="0"/>
                  <a:t>for “kernel”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b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FF0000"/>
                    </a:solidFill>
                  </a:rPr>
                  <a:t>	</a:t>
                </a:r>
                <a:r>
                  <a:rPr lang="en-US" sz="2200" dirty="0" smtClean="0"/>
                  <a:t>e.g.</a:t>
                </a:r>
                <a:endParaRPr lang="en-US" sz="2200" dirty="0" smtClean="0">
                  <a:solidFill>
                    <a:srgbClr val="FF0000"/>
                  </a:solidFill>
                </a:endParaRPr>
              </a:p>
              <a:p>
                <a:pPr marL="365760" lvl="1" indent="0">
                  <a:buNone/>
                </a:pPr>
                <a:endParaRPr lang="en-US" sz="2200" dirty="0" smtClean="0">
                  <a:solidFill>
                    <a:srgbClr val="FF0000"/>
                  </a:solidFill>
                </a:endParaRPr>
              </a:p>
              <a:p>
                <a:endParaRPr lang="en-US" sz="22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200" dirty="0" smtClean="0">
                  <a:solidFill>
                    <a:srgbClr val="FF0000"/>
                  </a:solidFill>
                </a:endParaRPr>
              </a:p>
              <a:p>
                <a:r>
                  <a:rPr lang="en-US" sz="2200" dirty="0" smtClean="0"/>
                  <a:t>Edges (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u-v</a:t>
                </a:r>
                <a:r>
                  <a:rPr lang="en-US" sz="2200" dirty="0" smtClean="0"/>
                  <a:t>) labeled by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L</a:t>
                </a:r>
                <a:r>
                  <a:rPr lang="en-US" sz="2200" baseline="-25000" dirty="0" smtClean="0">
                    <a:solidFill>
                      <a:srgbClr val="FF0000"/>
                    </a:solidFill>
                  </a:rPr>
                  <a:t>uv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 smtClean="0">
                    <a:solidFill>
                      <a:srgbClr val="FF0000"/>
                    </a:solidFill>
                    <a:sym typeface="Symbol"/>
                  </a:rPr>
                  <a:t> L </a:t>
                </a:r>
                <a:r>
                  <a:rPr lang="en-US" sz="2200" dirty="0" smtClean="0">
                    <a:sym typeface="Symbol"/>
                  </a:rPr>
                  <a:t>(finite set)</a:t>
                </a:r>
              </a:p>
              <a:p>
                <a:r>
                  <a:rPr lang="en-US" sz="2200" dirty="0" smtClean="0">
                    <a:sym typeface="Symbol"/>
                  </a:rPr>
                  <a:t> Drawn from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𝜇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𝑢</m:t>
                            </m:r>
                          </m:e>
                        </m:d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𝑣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)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endParaRPr lang="en-US" sz="2200" dirty="0"/>
              </a:p>
              <a:p>
                <a:r>
                  <a:rPr lang="en-US" sz="2200" dirty="0" smtClean="0"/>
                  <a:t> Technical assumptions: compact type set and continuity of symmetric functions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𝜇</m:t>
                    </m:r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09120"/>
              </a:xfrm>
              <a:blipFill rotWithShape="0">
                <a:blip r:embed="rId4"/>
                <a:stretch>
                  <a:fillRect l="-75" t="-777" b="-9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avec flèche 4"/>
          <p:cNvCxnSpPr/>
          <p:nvPr/>
        </p:nvCxnSpPr>
        <p:spPr>
          <a:xfrm>
            <a:off x="4487942" y="3789040"/>
            <a:ext cx="2808312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5784086" y="2708920"/>
            <a:ext cx="0" cy="108012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4919990" y="3789040"/>
            <a:ext cx="0" cy="152400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6648182" y="3789040"/>
            <a:ext cx="0" cy="152400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>
            <a:off x="4919990" y="3356992"/>
            <a:ext cx="432048" cy="432048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H="1">
            <a:off x="5784086" y="3356992"/>
            <a:ext cx="432048" cy="432048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5360422" y="3356992"/>
            <a:ext cx="423664" cy="432048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6216134" y="3356992"/>
            <a:ext cx="423664" cy="432048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819774" y="378904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fr-FR" dirty="0"/>
          </a:p>
        </p:txBody>
      </p:sp>
      <p:sp>
        <p:nvSpPr>
          <p:cNvPr id="61" name="ZoneTexte 60"/>
          <p:cNvSpPr txBox="1"/>
          <p:nvPr/>
        </p:nvSpPr>
        <p:spPr>
          <a:xfrm>
            <a:off x="6216134" y="377974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r>
              <a:rPr lang="en-US" dirty="0" smtClean="0"/>
              <a:t>1</a:t>
            </a:r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5834044" y="270892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7080230" y="3429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fr-FR" dirty="0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817605"/>
              </p:ext>
            </p:extLst>
          </p:nvPr>
        </p:nvGraphicFramePr>
        <p:xfrm>
          <a:off x="2209208" y="2492896"/>
          <a:ext cx="1889121" cy="498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6" name="Équation" r:id="rId5" imgW="914400" imgH="241200" progId="Equation.3">
                  <p:embed/>
                </p:oleObj>
              </mc:Choice>
              <mc:Fallback>
                <p:oleObj name="Équation" r:id="rId5" imgW="9144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9208" y="2492896"/>
                        <a:ext cx="1889121" cy="498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738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1" grpId="0"/>
      <p:bldP spid="62" grpId="0"/>
      <p:bldP spid="6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17385</TotalTime>
  <Words>1163</Words>
  <Application>Microsoft Office PowerPoint</Application>
  <PresentationFormat>Affichage à l'écran (4:3)</PresentationFormat>
  <Paragraphs>431</Paragraphs>
  <Slides>38</Slides>
  <Notes>13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6" baseType="lpstr">
      <vt:lpstr>Calibri</vt:lpstr>
      <vt:lpstr>Cambria Math</vt:lpstr>
      <vt:lpstr>Symbol</vt:lpstr>
      <vt:lpstr>Tw Cen MT</vt:lpstr>
      <vt:lpstr>Wingdings</vt:lpstr>
      <vt:lpstr>Wingdings 2</vt:lpstr>
      <vt:lpstr>Médian</vt:lpstr>
      <vt:lpstr>Équation</vt:lpstr>
      <vt:lpstr>Community Detection  in  stochastic block models  via  spectral methods</vt:lpstr>
      <vt:lpstr>Community Detection</vt:lpstr>
      <vt:lpstr>Application 1: contact recommendation in online social networks</vt:lpstr>
      <vt:lpstr>Application 2: content recommendation to users of Netflix-like system</vt:lpstr>
      <vt:lpstr>Outline</vt:lpstr>
      <vt:lpstr>Outline</vt:lpstr>
      <vt:lpstr>The Stochastic Block Model  [Holland-Laskey-Leinhardt’83]</vt:lpstr>
      <vt:lpstr>The Labeled Stochastic Block Model</vt:lpstr>
      <vt:lpstr>The SBM with general types [Aldous’81; Lovász’12]</vt:lpstr>
      <vt:lpstr>Outline</vt:lpstr>
      <vt:lpstr>Spectral Clustering</vt:lpstr>
      <vt:lpstr>Illustration for R=2</vt:lpstr>
      <vt:lpstr>Result for “logarithmic” signal strength s </vt:lpstr>
      <vt:lpstr>Proof arguments</vt:lpstr>
      <vt:lpstr>spectral separation properties  “à la Ramanujan”</vt:lpstr>
      <vt:lpstr>spectral separation properties  “à la Ramanujan”</vt:lpstr>
      <vt:lpstr>Result for “logarithmic” signal strength s – Labeled SBM</vt:lpstr>
      <vt:lpstr>Discrepancy between SBM with small K and Netflix</vt:lpstr>
      <vt:lpstr>SBM with general types</vt:lpstr>
      <vt:lpstr>SBM with general types: Spectral properties for logarithmic s</vt:lpstr>
      <vt:lpstr>SBM with general types: Spectral properties for logarithmic s</vt:lpstr>
      <vt:lpstr>SBM with general types: estimation for logarithmic s</vt:lpstr>
      <vt:lpstr>Illustration with [0,1] types</vt:lpstr>
      <vt:lpstr>Outline</vt:lpstr>
      <vt:lpstr>Weak signal strength: s = ""(1)</vt:lpstr>
      <vt:lpstr>Weak signal strength : s=1</vt:lpstr>
      <vt:lpstr>Detection by modified spectral method</vt:lpstr>
      <vt:lpstr>Main result: spectral structure of B^((l)) for τ&gt;1 &amp; path length l~c "log" (n), </vt:lpstr>
      <vt:lpstr>Proof elements 1) matrix expansion</vt:lpstr>
      <vt:lpstr>“Smallness” of matrix coefficients</vt:lpstr>
      <vt:lpstr>Proof elements 2) Quasi-deterministic growth of node neighborhoods</vt:lpstr>
      <vt:lpstr>Weak Ramanujan property</vt:lpstr>
      <vt:lpstr>Remaining mysteries about SBM’s (1)</vt:lpstr>
      <vt:lpstr>Remaining mysteries about SBM’s (2)</vt:lpstr>
      <vt:lpstr>Conclusions and Outlook</vt:lpstr>
      <vt:lpstr>References</vt:lpstr>
      <vt:lpstr>SBM with general types: estimation for logarithmic s</vt:lpstr>
      <vt:lpstr>Consistency result for logarithmic 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Incentives for News propagation</dc:title>
  <dc:creator>Laurent Massoulie</dc:creator>
  <cp:lastModifiedBy>laurent</cp:lastModifiedBy>
  <cp:revision>393</cp:revision>
  <dcterms:created xsi:type="dcterms:W3CDTF">2012-10-31T10:22:26Z</dcterms:created>
  <dcterms:modified xsi:type="dcterms:W3CDTF">2014-10-15T12:32:20Z</dcterms:modified>
</cp:coreProperties>
</file>